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0"/>
  </p:handoutMasterIdLst>
  <p:sldIdLst>
    <p:sldId id="256" r:id="rId2"/>
    <p:sldId id="257" r:id="rId3"/>
    <p:sldId id="258" r:id="rId4"/>
    <p:sldId id="272" r:id="rId5"/>
    <p:sldId id="259" r:id="rId6"/>
    <p:sldId id="273" r:id="rId7"/>
    <p:sldId id="274" r:id="rId8"/>
    <p:sldId id="275" r:id="rId9"/>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4667" autoAdjust="0"/>
  </p:normalViewPr>
  <p:slideViewPr>
    <p:cSldViewPr>
      <p:cViewPr varScale="1">
        <p:scale>
          <a:sx n="83" d="100"/>
          <a:sy n="83" d="100"/>
        </p:scale>
        <p:origin x="1452"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41F2872-B278-4550-9F92-36F402779DB3}" type="datetimeFigureOut">
              <a:rPr lang="nl-NL" smtClean="0"/>
              <a:t>26-10-2021</a:t>
            </a:fld>
            <a:endParaRPr lang="nl-NL"/>
          </a:p>
        </p:txBody>
      </p:sp>
      <p:sp>
        <p:nvSpPr>
          <p:cNvPr id="4" name="Tijdelijke aanduiding voor voettekst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CFDC703-C0BC-44AC-A285-93A13B45DD61}" type="slidenum">
              <a:rPr lang="nl-NL" smtClean="0"/>
              <a:t>‹nr.›</a:t>
            </a:fld>
            <a:endParaRPr lang="nl-NL"/>
          </a:p>
        </p:txBody>
      </p:sp>
    </p:spTree>
    <p:extLst>
      <p:ext uri="{BB962C8B-B14F-4D97-AF65-F5344CB8AC3E}">
        <p14:creationId xmlns:p14="http://schemas.microsoft.com/office/powerpoint/2010/main" val="188815208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a:p>
        </p:txBody>
      </p:sp>
      <p:sp>
        <p:nvSpPr>
          <p:cNvPr id="4" name="Tijdelijke aanduiding voor datum 3"/>
          <p:cNvSpPr>
            <a:spLocks noGrp="1"/>
          </p:cNvSpPr>
          <p:nvPr>
            <p:ph type="dt" sz="half" idx="10"/>
          </p:nvPr>
        </p:nvSpPr>
        <p:spPr/>
        <p:txBody>
          <a:bodyPr/>
          <a:lstStyle/>
          <a:p>
            <a:fld id="{081ABC89-0E8B-4BBE-AF02-009650084D3E}" type="datetimeFigureOut">
              <a:rPr lang="nl-NL" smtClean="0"/>
              <a:pPr/>
              <a:t>26-10-2021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95557EC-87DA-4895-A6AE-15ED92390BAF}" type="slidenum">
              <a:rPr lang="nl-NL" smtClean="0"/>
              <a:pPr/>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081ABC89-0E8B-4BBE-AF02-009650084D3E}" type="datetimeFigureOut">
              <a:rPr lang="nl-NL" smtClean="0"/>
              <a:pPr/>
              <a:t>26-10-2021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95557EC-87DA-4895-A6AE-15ED92390BAF}" type="slidenum">
              <a:rPr lang="nl-NL" smtClean="0"/>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081ABC89-0E8B-4BBE-AF02-009650084D3E}" type="datetimeFigureOut">
              <a:rPr lang="nl-NL" smtClean="0"/>
              <a:pPr/>
              <a:t>26-10-2021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95557EC-87DA-4895-A6AE-15ED92390BAF}" type="slidenum">
              <a:rPr lang="nl-NL" smtClean="0"/>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081ABC89-0E8B-4BBE-AF02-009650084D3E}" type="datetimeFigureOut">
              <a:rPr lang="nl-NL" smtClean="0"/>
              <a:pPr/>
              <a:t>26-10-2021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95557EC-87DA-4895-A6AE-15ED92390BAF}" type="slidenum">
              <a:rPr lang="nl-NL" smtClean="0"/>
              <a:pPr/>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081ABC89-0E8B-4BBE-AF02-009650084D3E}" type="datetimeFigureOut">
              <a:rPr lang="nl-NL" smtClean="0"/>
              <a:pPr/>
              <a:t>26-10-2021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95557EC-87DA-4895-A6AE-15ED92390BAF}" type="slidenum">
              <a:rPr lang="nl-NL" smtClean="0"/>
              <a:pPr/>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081ABC89-0E8B-4BBE-AF02-009650084D3E}" type="datetimeFigureOut">
              <a:rPr lang="nl-NL" smtClean="0"/>
              <a:pPr/>
              <a:t>26-10-2021</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95557EC-87DA-4895-A6AE-15ED92390BAF}" type="slidenum">
              <a:rPr lang="nl-NL" smtClean="0"/>
              <a:pPr/>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081ABC89-0E8B-4BBE-AF02-009650084D3E}" type="datetimeFigureOut">
              <a:rPr lang="nl-NL" smtClean="0"/>
              <a:pPr/>
              <a:t>26-10-2021</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195557EC-87DA-4895-A6AE-15ED92390BAF}" type="slidenum">
              <a:rPr lang="nl-NL" smtClean="0"/>
              <a:pPr/>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081ABC89-0E8B-4BBE-AF02-009650084D3E}" type="datetimeFigureOut">
              <a:rPr lang="nl-NL" smtClean="0"/>
              <a:pPr/>
              <a:t>26-10-2021</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195557EC-87DA-4895-A6AE-15ED92390BAF}" type="slidenum">
              <a:rPr lang="nl-NL" smtClean="0"/>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081ABC89-0E8B-4BBE-AF02-009650084D3E}" type="datetimeFigureOut">
              <a:rPr lang="nl-NL" smtClean="0"/>
              <a:pPr/>
              <a:t>26-10-2021</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195557EC-87DA-4895-A6AE-15ED92390BAF}" type="slidenum">
              <a:rPr lang="nl-NL" smtClean="0"/>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081ABC89-0E8B-4BBE-AF02-009650084D3E}" type="datetimeFigureOut">
              <a:rPr lang="nl-NL" smtClean="0"/>
              <a:pPr/>
              <a:t>26-10-2021</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95557EC-87DA-4895-A6AE-15ED92390BAF}" type="slidenum">
              <a:rPr lang="nl-NL" smtClean="0"/>
              <a:pPr/>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081ABC89-0E8B-4BBE-AF02-009650084D3E}" type="datetimeFigureOut">
              <a:rPr lang="nl-NL" smtClean="0"/>
              <a:pPr/>
              <a:t>26-10-2021</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95557EC-87DA-4895-A6AE-15ED92390BAF}" type="slidenum">
              <a:rPr lang="nl-NL" smtClean="0"/>
              <a:pPr/>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1ABC89-0E8B-4BBE-AF02-009650084D3E}" type="datetimeFigureOut">
              <a:rPr lang="nl-NL" smtClean="0"/>
              <a:pPr/>
              <a:t>26-10-2021</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5557EC-87DA-4895-A6AE-15ED92390BAF}" type="slidenum">
              <a:rPr lang="nl-NL" smtClean="0"/>
              <a:pPr/>
              <a:t>‹nr.›</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info@notarisverhoeks.nl"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youtu.be/9TnHeXREWUg"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solidFill>
                  <a:srgbClr val="C00000"/>
                </a:solidFill>
              </a:rPr>
              <a:t>Wet Bestuur en Toezicht</a:t>
            </a:r>
            <a:endParaRPr lang="nl-NL" dirty="0">
              <a:solidFill>
                <a:srgbClr val="C00000"/>
              </a:solidFill>
            </a:endParaRPr>
          </a:p>
        </p:txBody>
      </p:sp>
      <p:sp>
        <p:nvSpPr>
          <p:cNvPr id="3" name="Ondertitel 2"/>
          <p:cNvSpPr>
            <a:spLocks noGrp="1"/>
          </p:cNvSpPr>
          <p:nvPr>
            <p:ph type="subTitle" idx="1"/>
          </p:nvPr>
        </p:nvSpPr>
        <p:spPr/>
        <p:txBody>
          <a:bodyPr>
            <a:normAutofit lnSpcReduction="10000"/>
          </a:bodyPr>
          <a:lstStyle/>
          <a:p>
            <a:r>
              <a:rPr lang="nl-NL" sz="2400" dirty="0" smtClean="0">
                <a:solidFill>
                  <a:srgbClr val="C00000"/>
                </a:solidFill>
              </a:rPr>
              <a:t>Wijzigingen statuten en </a:t>
            </a:r>
            <a:r>
              <a:rPr lang="nl-NL" sz="2400" dirty="0" err="1" smtClean="0">
                <a:solidFill>
                  <a:srgbClr val="C00000"/>
                </a:solidFill>
              </a:rPr>
              <a:t>governance</a:t>
            </a:r>
            <a:endParaRPr lang="nl-NL" sz="2400" dirty="0" smtClean="0">
              <a:solidFill>
                <a:srgbClr val="C00000"/>
              </a:solidFill>
            </a:endParaRPr>
          </a:p>
          <a:p>
            <a:r>
              <a:rPr lang="nl-NL" sz="2400" dirty="0" smtClean="0">
                <a:solidFill>
                  <a:schemeClr val="tx1"/>
                </a:solidFill>
              </a:rPr>
              <a:t>mr. A. </a:t>
            </a:r>
            <a:r>
              <a:rPr lang="nl-NL" sz="2400" dirty="0" err="1" smtClean="0">
                <a:solidFill>
                  <a:schemeClr val="tx1"/>
                </a:solidFill>
              </a:rPr>
              <a:t>Verhoeks</a:t>
            </a:r>
            <a:endParaRPr lang="nl-NL" sz="2400" dirty="0" smtClean="0">
              <a:solidFill>
                <a:schemeClr val="tx1"/>
              </a:solidFill>
            </a:endParaRPr>
          </a:p>
          <a:p>
            <a:r>
              <a:rPr lang="nl-NL" sz="2400" dirty="0" smtClean="0">
                <a:solidFill>
                  <a:schemeClr val="tx1"/>
                </a:solidFill>
              </a:rPr>
              <a:t>Middenweg 152, Den Helder</a:t>
            </a:r>
          </a:p>
          <a:p>
            <a:r>
              <a:rPr lang="nl-NL" sz="2400" dirty="0" smtClean="0">
                <a:solidFill>
                  <a:schemeClr val="tx1"/>
                </a:solidFill>
              </a:rPr>
              <a:t>t: 0223-611180	e: </a:t>
            </a:r>
            <a:r>
              <a:rPr lang="nl-NL" sz="2400" dirty="0" smtClean="0">
                <a:solidFill>
                  <a:schemeClr val="tx1"/>
                </a:solidFill>
                <a:hlinkClick r:id="rId2"/>
              </a:rPr>
              <a:t>info@notarisverhoeks.nl</a:t>
            </a:r>
            <a:endParaRPr lang="nl-NL" sz="2400" dirty="0" smtClean="0">
              <a:solidFill>
                <a:schemeClr val="tx1"/>
              </a:solidFill>
            </a:endParaRPr>
          </a:p>
          <a:p>
            <a:endParaRPr lang="nl-NL" sz="2000" dirty="0">
              <a:solidFill>
                <a:schemeClr val="tx1"/>
              </a:solidFill>
            </a:endParaRPr>
          </a:p>
        </p:txBody>
      </p:sp>
      <p:pic>
        <p:nvPicPr>
          <p:cNvPr id="1026" name="Picture 2" descr="C:\Users\Public\Pictures\Sample Pictures\logo.png"/>
          <p:cNvPicPr>
            <a:picLocks noChangeAspect="1" noChangeArrowheads="1"/>
          </p:cNvPicPr>
          <p:nvPr/>
        </p:nvPicPr>
        <p:blipFill>
          <a:blip r:embed="rId3" cstate="print"/>
          <a:srcRect/>
          <a:stretch>
            <a:fillRect/>
          </a:stretch>
        </p:blipFill>
        <p:spPr bwMode="auto">
          <a:xfrm>
            <a:off x="1619672" y="332656"/>
            <a:ext cx="6048672" cy="1728192"/>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Public\Pictures\Sample Pictures\logo.png"/>
          <p:cNvPicPr>
            <a:picLocks noChangeAspect="1" noChangeArrowheads="1"/>
          </p:cNvPicPr>
          <p:nvPr/>
        </p:nvPicPr>
        <p:blipFill>
          <a:blip r:embed="rId2" cstate="print"/>
          <a:srcRect/>
          <a:stretch>
            <a:fillRect/>
          </a:stretch>
        </p:blipFill>
        <p:spPr bwMode="auto">
          <a:xfrm>
            <a:off x="5940152" y="5849888"/>
            <a:ext cx="3203848" cy="1008112"/>
          </a:xfrm>
          <a:prstGeom prst="rect">
            <a:avLst/>
          </a:prstGeom>
          <a:noFill/>
        </p:spPr>
      </p:pic>
      <p:sp>
        <p:nvSpPr>
          <p:cNvPr id="2" name="Titel 1"/>
          <p:cNvSpPr>
            <a:spLocks noGrp="1"/>
          </p:cNvSpPr>
          <p:nvPr>
            <p:ph type="title"/>
          </p:nvPr>
        </p:nvSpPr>
        <p:spPr/>
        <p:txBody>
          <a:bodyPr>
            <a:normAutofit/>
          </a:bodyPr>
          <a:lstStyle/>
          <a:p>
            <a:r>
              <a:rPr lang="nl-NL" dirty="0" smtClean="0">
                <a:solidFill>
                  <a:srgbClr val="C00000"/>
                </a:solidFill>
              </a:rPr>
              <a:t>Waar gaat het over</a:t>
            </a:r>
            <a:endParaRPr lang="nl-NL" dirty="0">
              <a:solidFill>
                <a:srgbClr val="C00000"/>
              </a:solidFill>
            </a:endParaRPr>
          </a:p>
        </p:txBody>
      </p:sp>
      <p:sp>
        <p:nvSpPr>
          <p:cNvPr id="10" name="Tijdelijke aanduiding voor inhoud 9"/>
          <p:cNvSpPr>
            <a:spLocks noGrp="1"/>
          </p:cNvSpPr>
          <p:nvPr>
            <p:ph idx="1"/>
          </p:nvPr>
        </p:nvSpPr>
        <p:spPr/>
        <p:txBody>
          <a:bodyPr>
            <a:normAutofit/>
          </a:bodyPr>
          <a:lstStyle/>
          <a:p>
            <a:pPr marL="0" indent="0">
              <a:buNone/>
            </a:pPr>
            <a:endParaRPr lang="nl-NL" dirty="0" smtClean="0"/>
          </a:p>
          <a:p>
            <a:r>
              <a:rPr lang="nl-NL" dirty="0">
                <a:hlinkClick r:id="rId3"/>
              </a:rPr>
              <a:t>https://</a:t>
            </a:r>
            <a:r>
              <a:rPr lang="nl-NL" dirty="0" smtClean="0">
                <a:hlinkClick r:id="rId3"/>
              </a:rPr>
              <a:t>youtu.be/9TnHeXREWUg</a:t>
            </a:r>
            <a:endParaRPr lang="nl-NL" dirty="0" smtClean="0"/>
          </a:p>
          <a:p>
            <a:pPr marL="0" indent="0">
              <a:buNone/>
            </a:pPr>
            <a:endParaRPr lang="nl-NL" dirty="0" smtClean="0"/>
          </a:p>
          <a:p>
            <a:r>
              <a:rPr lang="nl-NL" dirty="0"/>
              <a:t>nieuwe regels voor de verdeling van taken binnen verenigingen en stichtingen. </a:t>
            </a:r>
          </a:p>
          <a:p>
            <a:r>
              <a:rPr lang="nl-NL" dirty="0"/>
              <a:t>strengere regels voor het besturen van verenigingen en stichtingen. </a:t>
            </a:r>
          </a:p>
          <a:p>
            <a:endParaRPr lang="nl-NL" dirty="0" smtClean="0"/>
          </a:p>
          <a:p>
            <a:endParaRPr lang="nl-NL" dirty="0" smtClean="0"/>
          </a:p>
          <a:p>
            <a:endParaRPr lang="nl-NL"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Public\Pictures\Sample Pictures\logo.png"/>
          <p:cNvPicPr>
            <a:picLocks noChangeAspect="1" noChangeArrowheads="1"/>
          </p:cNvPicPr>
          <p:nvPr/>
        </p:nvPicPr>
        <p:blipFill>
          <a:blip r:embed="rId2" cstate="print"/>
          <a:srcRect/>
          <a:stretch>
            <a:fillRect/>
          </a:stretch>
        </p:blipFill>
        <p:spPr bwMode="auto">
          <a:xfrm>
            <a:off x="5940152" y="5849888"/>
            <a:ext cx="3203848" cy="1008112"/>
          </a:xfrm>
          <a:prstGeom prst="rect">
            <a:avLst/>
          </a:prstGeom>
          <a:noFill/>
        </p:spPr>
      </p:pic>
      <p:sp>
        <p:nvSpPr>
          <p:cNvPr id="2" name="Titel 1"/>
          <p:cNvSpPr>
            <a:spLocks noGrp="1"/>
          </p:cNvSpPr>
          <p:nvPr>
            <p:ph type="title"/>
          </p:nvPr>
        </p:nvSpPr>
        <p:spPr/>
        <p:txBody>
          <a:bodyPr/>
          <a:lstStyle/>
          <a:p>
            <a:r>
              <a:rPr lang="nl-NL" dirty="0" smtClean="0">
                <a:solidFill>
                  <a:srgbClr val="C00000"/>
                </a:solidFill>
              </a:rPr>
              <a:t>Doel</a:t>
            </a:r>
            <a:endParaRPr lang="nl-NL" dirty="0">
              <a:solidFill>
                <a:srgbClr val="C00000"/>
              </a:solidFill>
            </a:endParaRPr>
          </a:p>
        </p:txBody>
      </p:sp>
      <p:sp>
        <p:nvSpPr>
          <p:cNvPr id="10" name="Tijdelijke aanduiding voor inhoud 9"/>
          <p:cNvSpPr>
            <a:spLocks noGrp="1"/>
          </p:cNvSpPr>
          <p:nvPr>
            <p:ph idx="1"/>
          </p:nvPr>
        </p:nvSpPr>
        <p:spPr/>
        <p:txBody>
          <a:bodyPr>
            <a:normAutofit lnSpcReduction="10000"/>
          </a:bodyPr>
          <a:lstStyle/>
          <a:p>
            <a:pPr marL="0" indent="0">
              <a:buNone/>
            </a:pPr>
            <a:r>
              <a:rPr lang="nl-NL" dirty="0" smtClean="0"/>
              <a:t>Het </a:t>
            </a:r>
            <a:r>
              <a:rPr lang="nl-NL" dirty="0"/>
              <a:t>doel van die strengere regels is het voorkomen </a:t>
            </a:r>
            <a:r>
              <a:rPr lang="nl-NL" dirty="0" smtClean="0"/>
              <a:t>van:</a:t>
            </a:r>
          </a:p>
          <a:p>
            <a:pPr marL="514350" indent="-514350">
              <a:buFont typeface="+mj-lt"/>
              <a:buAutoNum type="arabicPeriod"/>
            </a:pPr>
            <a:r>
              <a:rPr lang="nl-NL" dirty="0" smtClean="0"/>
              <a:t>belangenverstrengeling</a:t>
            </a:r>
            <a:r>
              <a:rPr lang="nl-NL" dirty="0"/>
              <a:t>: denk aan het bestuurslid dat voetbaltenues bestelt bij zijn eigen bedrijf;</a:t>
            </a:r>
          </a:p>
          <a:p>
            <a:pPr marL="514350" indent="-514350">
              <a:buFont typeface="+mj-lt"/>
              <a:buAutoNum type="arabicPeriod"/>
            </a:pPr>
            <a:r>
              <a:rPr lang="nl-NL" dirty="0"/>
              <a:t>financieel wanbeheer, zoals te grote financiële risico’s nemen;</a:t>
            </a:r>
          </a:p>
          <a:p>
            <a:pPr marL="514350" indent="-514350">
              <a:buFont typeface="+mj-lt"/>
              <a:buAutoNum type="arabicPeriod"/>
            </a:pPr>
            <a:r>
              <a:rPr lang="nl-NL" dirty="0"/>
              <a:t>onbestuurbaarheid, bijvoorbeeld wanneer het bestuur geen besluiten kan nemen. </a:t>
            </a:r>
          </a:p>
          <a:p>
            <a:endParaRPr lang="nl-NL"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Public\Pictures\Sample Pictures\logo.png"/>
          <p:cNvPicPr>
            <a:picLocks noChangeAspect="1" noChangeArrowheads="1"/>
          </p:cNvPicPr>
          <p:nvPr/>
        </p:nvPicPr>
        <p:blipFill>
          <a:blip r:embed="rId2" cstate="print"/>
          <a:srcRect/>
          <a:stretch>
            <a:fillRect/>
          </a:stretch>
        </p:blipFill>
        <p:spPr bwMode="auto">
          <a:xfrm>
            <a:off x="5940152" y="5849888"/>
            <a:ext cx="3203848" cy="1008112"/>
          </a:xfrm>
          <a:prstGeom prst="rect">
            <a:avLst/>
          </a:prstGeom>
          <a:noFill/>
        </p:spPr>
      </p:pic>
      <p:sp>
        <p:nvSpPr>
          <p:cNvPr id="2" name="Titel 1"/>
          <p:cNvSpPr>
            <a:spLocks noGrp="1"/>
          </p:cNvSpPr>
          <p:nvPr>
            <p:ph type="title"/>
          </p:nvPr>
        </p:nvSpPr>
        <p:spPr/>
        <p:txBody>
          <a:bodyPr/>
          <a:lstStyle/>
          <a:p>
            <a:r>
              <a:rPr lang="nl-NL" dirty="0" smtClean="0">
                <a:solidFill>
                  <a:srgbClr val="C00000"/>
                </a:solidFill>
              </a:rPr>
              <a:t>Oplossing?</a:t>
            </a:r>
            <a:endParaRPr lang="nl-NL" dirty="0">
              <a:solidFill>
                <a:srgbClr val="C00000"/>
              </a:solidFill>
            </a:endParaRPr>
          </a:p>
        </p:txBody>
      </p:sp>
      <p:sp>
        <p:nvSpPr>
          <p:cNvPr id="5" name="Tijdelijke aanduiding voor inhoud 4"/>
          <p:cNvSpPr>
            <a:spLocks noGrp="1"/>
          </p:cNvSpPr>
          <p:nvPr>
            <p:ph idx="1"/>
          </p:nvPr>
        </p:nvSpPr>
        <p:spPr/>
        <p:txBody>
          <a:bodyPr>
            <a:normAutofit lnSpcReduction="10000"/>
          </a:bodyPr>
          <a:lstStyle/>
          <a:p>
            <a:r>
              <a:rPr lang="nl-NL" dirty="0" smtClean="0"/>
              <a:t>Statutenwijziging: wet gaat in op 1 juli 2021 met directe werking.</a:t>
            </a:r>
          </a:p>
          <a:p>
            <a:r>
              <a:rPr lang="nl-NL" dirty="0" smtClean="0"/>
              <a:t>5 jaar de tijd voor op orde brengen statuten</a:t>
            </a:r>
          </a:p>
          <a:p>
            <a:endParaRPr lang="nl-NL" dirty="0"/>
          </a:p>
          <a:p>
            <a:r>
              <a:rPr lang="nl-NL" dirty="0"/>
              <a:t>Alleen de statuten aanpassen is niet genoeg. Het gaat ook om bewustwording binnen het bestuur. Dus ieder bestuurslid is betrokken bij de afspraken in de nieuwe statuten en gaat zich hier ook naar gedragen. </a:t>
            </a:r>
            <a:endParaRPr lang="nl-NL" dirty="0"/>
          </a:p>
        </p:txBody>
      </p:sp>
    </p:spTree>
    <p:extLst>
      <p:ext uri="{BB962C8B-B14F-4D97-AF65-F5344CB8AC3E}">
        <p14:creationId xmlns:p14="http://schemas.microsoft.com/office/powerpoint/2010/main" val="27411621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Public\Pictures\Sample Pictures\logo.png"/>
          <p:cNvPicPr>
            <a:picLocks noChangeAspect="1" noChangeArrowheads="1"/>
          </p:cNvPicPr>
          <p:nvPr/>
        </p:nvPicPr>
        <p:blipFill>
          <a:blip r:embed="rId2" cstate="print"/>
          <a:srcRect/>
          <a:stretch>
            <a:fillRect/>
          </a:stretch>
        </p:blipFill>
        <p:spPr bwMode="auto">
          <a:xfrm>
            <a:off x="5940152" y="5849888"/>
            <a:ext cx="3203848" cy="1008112"/>
          </a:xfrm>
          <a:prstGeom prst="rect">
            <a:avLst/>
          </a:prstGeom>
          <a:noFill/>
        </p:spPr>
      </p:pic>
      <p:sp>
        <p:nvSpPr>
          <p:cNvPr id="2" name="Titel 1"/>
          <p:cNvSpPr>
            <a:spLocks noGrp="1"/>
          </p:cNvSpPr>
          <p:nvPr>
            <p:ph type="title"/>
          </p:nvPr>
        </p:nvSpPr>
        <p:spPr/>
        <p:txBody>
          <a:bodyPr/>
          <a:lstStyle/>
          <a:p>
            <a:r>
              <a:rPr lang="nl-NL" dirty="0" smtClean="0">
                <a:solidFill>
                  <a:srgbClr val="C00000"/>
                </a:solidFill>
              </a:rPr>
              <a:t>Gevolgen</a:t>
            </a:r>
            <a:endParaRPr lang="nl-NL" dirty="0">
              <a:solidFill>
                <a:srgbClr val="C00000"/>
              </a:solidFill>
            </a:endParaRPr>
          </a:p>
        </p:txBody>
      </p:sp>
      <p:sp>
        <p:nvSpPr>
          <p:cNvPr id="10" name="Tijdelijke aanduiding voor inhoud 9"/>
          <p:cNvSpPr>
            <a:spLocks noGrp="1"/>
          </p:cNvSpPr>
          <p:nvPr>
            <p:ph idx="1"/>
          </p:nvPr>
        </p:nvSpPr>
        <p:spPr/>
        <p:txBody>
          <a:bodyPr>
            <a:normAutofit lnSpcReduction="10000"/>
          </a:bodyPr>
          <a:lstStyle/>
          <a:p>
            <a:pPr>
              <a:buNone/>
            </a:pPr>
            <a:r>
              <a:rPr lang="nl-NL" dirty="0" smtClean="0"/>
              <a:t>	Bestuurders vaker </a:t>
            </a:r>
            <a:r>
              <a:rPr lang="nl-NL" dirty="0"/>
              <a:t>persoonlijk aansprakelijk voor financiële schade die aan de stichting of vereniging wordt toegebracht. </a:t>
            </a:r>
            <a:endParaRPr lang="nl-NL" dirty="0" smtClean="0"/>
          </a:p>
          <a:p>
            <a:pPr>
              <a:buNone/>
            </a:pPr>
            <a:r>
              <a:rPr lang="nl-NL" dirty="0" smtClean="0"/>
              <a:t>	Ook </a:t>
            </a:r>
            <a:r>
              <a:rPr lang="nl-NL" dirty="0"/>
              <a:t>als het gaat om iets dat zij niet zelf hebben veroorzaakt. </a:t>
            </a:r>
            <a:endParaRPr lang="nl-NL" dirty="0" smtClean="0"/>
          </a:p>
          <a:p>
            <a:pPr>
              <a:buNone/>
            </a:pPr>
            <a:r>
              <a:rPr lang="nl-NL" dirty="0"/>
              <a:t>	</a:t>
            </a:r>
            <a:r>
              <a:rPr lang="nl-NL" dirty="0" smtClean="0"/>
              <a:t>Bestuurders </a:t>
            </a:r>
            <a:r>
              <a:rPr lang="nl-NL" dirty="0"/>
              <a:t>zijn niet alleen verantwoordelijk voor hun eigen gedrag. Zij moeten er samen voor zorgen dat alle bestuursleden zich aan de regels houden.</a:t>
            </a:r>
            <a:endParaRPr lang="nl-NL"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Public\Pictures\Sample Pictures\logo.png"/>
          <p:cNvPicPr>
            <a:picLocks noChangeAspect="1" noChangeArrowheads="1"/>
          </p:cNvPicPr>
          <p:nvPr/>
        </p:nvPicPr>
        <p:blipFill>
          <a:blip r:embed="rId2" cstate="print"/>
          <a:srcRect/>
          <a:stretch>
            <a:fillRect/>
          </a:stretch>
        </p:blipFill>
        <p:spPr bwMode="auto">
          <a:xfrm>
            <a:off x="5940152" y="5849888"/>
            <a:ext cx="3203848" cy="1008112"/>
          </a:xfrm>
          <a:prstGeom prst="rect">
            <a:avLst/>
          </a:prstGeom>
          <a:noFill/>
        </p:spPr>
      </p:pic>
      <p:sp>
        <p:nvSpPr>
          <p:cNvPr id="2" name="Titel 1"/>
          <p:cNvSpPr>
            <a:spLocks noGrp="1"/>
          </p:cNvSpPr>
          <p:nvPr>
            <p:ph type="title"/>
          </p:nvPr>
        </p:nvSpPr>
        <p:spPr/>
        <p:txBody>
          <a:bodyPr/>
          <a:lstStyle/>
          <a:p>
            <a:r>
              <a:rPr lang="nl-NL" dirty="0" smtClean="0">
                <a:solidFill>
                  <a:srgbClr val="C00000"/>
                </a:solidFill>
              </a:rPr>
              <a:t>Checklist</a:t>
            </a:r>
            <a:endParaRPr lang="nl-NL" dirty="0">
              <a:solidFill>
                <a:srgbClr val="C00000"/>
              </a:solidFill>
            </a:endParaRPr>
          </a:p>
        </p:txBody>
      </p:sp>
      <p:sp>
        <p:nvSpPr>
          <p:cNvPr id="10" name="Tijdelijke aanduiding voor inhoud 9"/>
          <p:cNvSpPr>
            <a:spLocks noGrp="1"/>
          </p:cNvSpPr>
          <p:nvPr>
            <p:ph idx="1"/>
          </p:nvPr>
        </p:nvSpPr>
        <p:spPr/>
        <p:txBody>
          <a:bodyPr>
            <a:normAutofit/>
          </a:bodyPr>
          <a:lstStyle/>
          <a:p>
            <a:pPr>
              <a:buFont typeface="Wingdings" panose="05000000000000000000" pitchFamily="2" charset="2"/>
              <a:buChar char="ü"/>
            </a:pPr>
            <a:r>
              <a:rPr lang="nl-NL" dirty="0" smtClean="0"/>
              <a:t>Stemverhoudingen? Doorslaggevende stem of beslissingsmacht</a:t>
            </a:r>
          </a:p>
          <a:p>
            <a:pPr>
              <a:buFont typeface="Wingdings" panose="05000000000000000000" pitchFamily="2" charset="2"/>
              <a:buChar char="ü"/>
            </a:pPr>
            <a:r>
              <a:rPr lang="nl-NL" dirty="0" smtClean="0"/>
              <a:t>Uitvoerende macht en controle (non-executives). Bestuur en dagelijks bestuur.</a:t>
            </a:r>
          </a:p>
          <a:p>
            <a:pPr>
              <a:buFont typeface="Wingdings" panose="05000000000000000000" pitchFamily="2" charset="2"/>
              <a:buChar char="ü"/>
            </a:pPr>
            <a:r>
              <a:rPr lang="nl-NL" dirty="0" smtClean="0"/>
              <a:t>Belang van vereniging/stichting voldoende vooropgesteld</a:t>
            </a:r>
          </a:p>
          <a:p>
            <a:pPr>
              <a:buFont typeface="Wingdings" panose="05000000000000000000" pitchFamily="2" charset="2"/>
              <a:buChar char="ü"/>
            </a:pPr>
            <a:r>
              <a:rPr lang="nl-NL" dirty="0" smtClean="0"/>
              <a:t>Tegenstrijdig belang; onthouden stem</a:t>
            </a:r>
          </a:p>
          <a:p>
            <a:pPr>
              <a:buFont typeface="Wingdings" panose="05000000000000000000" pitchFamily="2" charset="2"/>
              <a:buChar char="ü"/>
            </a:pPr>
            <a:endParaRPr lang="nl-NL" dirty="0" smtClean="0"/>
          </a:p>
        </p:txBody>
      </p:sp>
    </p:spTree>
    <p:extLst>
      <p:ext uri="{BB962C8B-B14F-4D97-AF65-F5344CB8AC3E}">
        <p14:creationId xmlns:p14="http://schemas.microsoft.com/office/powerpoint/2010/main" val="25209672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Public\Pictures\Sample Pictures\logo.png"/>
          <p:cNvPicPr>
            <a:picLocks noChangeAspect="1" noChangeArrowheads="1"/>
          </p:cNvPicPr>
          <p:nvPr/>
        </p:nvPicPr>
        <p:blipFill>
          <a:blip r:embed="rId2" cstate="print"/>
          <a:srcRect/>
          <a:stretch>
            <a:fillRect/>
          </a:stretch>
        </p:blipFill>
        <p:spPr bwMode="auto">
          <a:xfrm>
            <a:off x="5940152" y="5849888"/>
            <a:ext cx="3203848" cy="1008112"/>
          </a:xfrm>
          <a:prstGeom prst="rect">
            <a:avLst/>
          </a:prstGeom>
          <a:noFill/>
        </p:spPr>
      </p:pic>
      <p:sp>
        <p:nvSpPr>
          <p:cNvPr id="2" name="Titel 1"/>
          <p:cNvSpPr>
            <a:spLocks noGrp="1"/>
          </p:cNvSpPr>
          <p:nvPr>
            <p:ph type="title"/>
          </p:nvPr>
        </p:nvSpPr>
        <p:spPr/>
        <p:txBody>
          <a:bodyPr/>
          <a:lstStyle/>
          <a:p>
            <a:r>
              <a:rPr lang="nl-NL" dirty="0" smtClean="0">
                <a:solidFill>
                  <a:srgbClr val="C00000"/>
                </a:solidFill>
              </a:rPr>
              <a:t>Checklist</a:t>
            </a:r>
            <a:endParaRPr lang="nl-NL" dirty="0">
              <a:solidFill>
                <a:srgbClr val="C00000"/>
              </a:solidFill>
            </a:endParaRPr>
          </a:p>
        </p:txBody>
      </p:sp>
      <p:sp>
        <p:nvSpPr>
          <p:cNvPr id="10" name="Tijdelijke aanduiding voor inhoud 9"/>
          <p:cNvSpPr>
            <a:spLocks noGrp="1"/>
          </p:cNvSpPr>
          <p:nvPr>
            <p:ph idx="1"/>
          </p:nvPr>
        </p:nvSpPr>
        <p:spPr/>
        <p:txBody>
          <a:bodyPr>
            <a:normAutofit/>
          </a:bodyPr>
          <a:lstStyle/>
          <a:p>
            <a:pPr>
              <a:buFont typeface="Wingdings" panose="05000000000000000000" pitchFamily="2" charset="2"/>
              <a:buChar char="ü"/>
            </a:pPr>
            <a:r>
              <a:rPr lang="nl-NL" dirty="0" smtClean="0"/>
              <a:t>Extra waarborgen voor financieel ingrijpende besluiten</a:t>
            </a:r>
          </a:p>
          <a:p>
            <a:pPr>
              <a:buFont typeface="Wingdings" panose="05000000000000000000" pitchFamily="2" charset="2"/>
              <a:buChar char="ü"/>
            </a:pPr>
            <a:r>
              <a:rPr lang="nl-NL" dirty="0"/>
              <a:t>Hoe leggen we besluiten vast? Zorgen we ervoor dat in de verslaglegging duidelijk is </a:t>
            </a:r>
            <a:r>
              <a:rPr lang="nl-NL" b="1" i="1" dirty="0"/>
              <a:t>waarom </a:t>
            </a:r>
            <a:r>
              <a:rPr lang="nl-NL" dirty="0"/>
              <a:t>dat </a:t>
            </a:r>
            <a:r>
              <a:rPr lang="nl-NL" dirty="0" smtClean="0"/>
              <a:t>besluit is genomen</a:t>
            </a:r>
            <a:r>
              <a:rPr lang="nl-NL" dirty="0"/>
              <a:t>? </a:t>
            </a:r>
            <a:endParaRPr lang="nl-NL" dirty="0" smtClean="0"/>
          </a:p>
          <a:p>
            <a:pPr>
              <a:buFont typeface="Wingdings" panose="05000000000000000000" pitchFamily="2" charset="2"/>
              <a:buChar char="ü"/>
            </a:pPr>
            <a:r>
              <a:rPr lang="nl-NL" dirty="0" smtClean="0"/>
              <a:t>Wegvallen of vacatures in bestuur; hoe wordt er verder bestuurd? </a:t>
            </a:r>
            <a:endParaRPr lang="nl-NL" dirty="0"/>
          </a:p>
          <a:p>
            <a:pPr>
              <a:buFont typeface="Wingdings" panose="05000000000000000000" pitchFamily="2" charset="2"/>
              <a:buChar char="ü"/>
            </a:pPr>
            <a:r>
              <a:rPr lang="nl-NL" dirty="0" smtClean="0"/>
              <a:t>Wat als alle bestuurders ontbreken?</a:t>
            </a:r>
          </a:p>
          <a:p>
            <a:pPr>
              <a:buFont typeface="Wingdings" panose="05000000000000000000" pitchFamily="2" charset="2"/>
              <a:buChar char="ü"/>
            </a:pPr>
            <a:endParaRPr lang="nl-NL" dirty="0" smtClean="0"/>
          </a:p>
        </p:txBody>
      </p:sp>
    </p:spTree>
    <p:extLst>
      <p:ext uri="{BB962C8B-B14F-4D97-AF65-F5344CB8AC3E}">
        <p14:creationId xmlns:p14="http://schemas.microsoft.com/office/powerpoint/2010/main" val="18575534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Public\Pictures\Sample Pictures\logo.png"/>
          <p:cNvPicPr>
            <a:picLocks noChangeAspect="1" noChangeArrowheads="1"/>
          </p:cNvPicPr>
          <p:nvPr/>
        </p:nvPicPr>
        <p:blipFill>
          <a:blip r:embed="rId2" cstate="print"/>
          <a:srcRect/>
          <a:stretch>
            <a:fillRect/>
          </a:stretch>
        </p:blipFill>
        <p:spPr bwMode="auto">
          <a:xfrm>
            <a:off x="5940152" y="5849888"/>
            <a:ext cx="3203848" cy="1008112"/>
          </a:xfrm>
          <a:prstGeom prst="rect">
            <a:avLst/>
          </a:prstGeom>
          <a:noFill/>
        </p:spPr>
      </p:pic>
      <p:sp>
        <p:nvSpPr>
          <p:cNvPr id="2" name="Titel 1"/>
          <p:cNvSpPr>
            <a:spLocks noGrp="1"/>
          </p:cNvSpPr>
          <p:nvPr>
            <p:ph type="title"/>
          </p:nvPr>
        </p:nvSpPr>
        <p:spPr/>
        <p:txBody>
          <a:bodyPr/>
          <a:lstStyle/>
          <a:p>
            <a:r>
              <a:rPr lang="nl-NL" dirty="0" smtClean="0">
                <a:solidFill>
                  <a:srgbClr val="C00000"/>
                </a:solidFill>
              </a:rPr>
              <a:t>Checklist</a:t>
            </a:r>
            <a:endParaRPr lang="nl-NL" dirty="0">
              <a:solidFill>
                <a:srgbClr val="C00000"/>
              </a:solidFill>
            </a:endParaRPr>
          </a:p>
        </p:txBody>
      </p:sp>
      <p:sp>
        <p:nvSpPr>
          <p:cNvPr id="10" name="Tijdelijke aanduiding voor inhoud 9"/>
          <p:cNvSpPr>
            <a:spLocks noGrp="1"/>
          </p:cNvSpPr>
          <p:nvPr>
            <p:ph idx="1"/>
          </p:nvPr>
        </p:nvSpPr>
        <p:spPr/>
        <p:txBody>
          <a:bodyPr>
            <a:normAutofit/>
          </a:bodyPr>
          <a:lstStyle/>
          <a:p>
            <a:pPr>
              <a:buFont typeface="Wingdings" panose="05000000000000000000" pitchFamily="2" charset="2"/>
              <a:buChar char="ü"/>
            </a:pPr>
            <a:r>
              <a:rPr lang="nl-NL" dirty="0" smtClean="0"/>
              <a:t>Is er een benoeming op voordracht: voldoet deze dan aan de wet?</a:t>
            </a:r>
          </a:p>
          <a:p>
            <a:pPr>
              <a:buFont typeface="Wingdings" panose="05000000000000000000" pitchFamily="2" charset="2"/>
              <a:buChar char="ü"/>
            </a:pPr>
            <a:r>
              <a:rPr lang="nl-NL" dirty="0"/>
              <a:t>Hoe is de overdracht </a:t>
            </a:r>
            <a:r>
              <a:rPr lang="nl-NL"/>
              <a:t>van </a:t>
            </a:r>
            <a:r>
              <a:rPr lang="nl-NL" smtClean="0"/>
              <a:t>bestuurstaken </a:t>
            </a:r>
            <a:r>
              <a:rPr lang="nl-NL" dirty="0"/>
              <a:t>geregeld? Wie denkt er aan de wijziging van de inschrijving in het Handelsregister? </a:t>
            </a:r>
            <a:endParaRPr lang="nl-NL" dirty="0" smtClean="0"/>
          </a:p>
          <a:p>
            <a:pPr>
              <a:buFont typeface="Wingdings" panose="05000000000000000000" pitchFamily="2" charset="2"/>
              <a:buChar char="ü"/>
            </a:pPr>
            <a:endParaRPr lang="nl-NL" dirty="0" smtClean="0"/>
          </a:p>
        </p:txBody>
      </p:sp>
    </p:spTree>
    <p:extLst>
      <p:ext uri="{BB962C8B-B14F-4D97-AF65-F5344CB8AC3E}">
        <p14:creationId xmlns:p14="http://schemas.microsoft.com/office/powerpoint/2010/main" val="95106259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112</TotalTime>
  <Words>333</Words>
  <Application>Microsoft Office PowerPoint</Application>
  <PresentationFormat>Diavoorstelling (4:3)</PresentationFormat>
  <Paragraphs>39</Paragraphs>
  <Slides>8</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Wingdings</vt:lpstr>
      <vt:lpstr>Office-thema</vt:lpstr>
      <vt:lpstr>Wet Bestuur en Toezicht</vt:lpstr>
      <vt:lpstr>Waar gaat het over</vt:lpstr>
      <vt:lpstr>Doel</vt:lpstr>
      <vt:lpstr>Oplossing?</vt:lpstr>
      <vt:lpstr>Gevolgen</vt:lpstr>
      <vt:lpstr>Checklist</vt:lpstr>
      <vt:lpstr>Checklist</vt:lpstr>
      <vt:lpstr>Checklist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LEVENSTESTAMENT</dc:title>
  <dc:creator>averhoeks</dc:creator>
  <cp:lastModifiedBy>Arnold Verhoeks</cp:lastModifiedBy>
  <cp:revision>42</cp:revision>
  <cp:lastPrinted>2012-07-12T10:57:16Z</cp:lastPrinted>
  <dcterms:created xsi:type="dcterms:W3CDTF">2011-04-11T12:45:37Z</dcterms:created>
  <dcterms:modified xsi:type="dcterms:W3CDTF">2021-10-26T09:14:50Z</dcterms:modified>
</cp:coreProperties>
</file>