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64" r:id="rId5"/>
    <p:sldId id="426" r:id="rId6"/>
    <p:sldId id="473" r:id="rId7"/>
    <p:sldId id="474" r:id="rId8"/>
    <p:sldId id="478" r:id="rId9"/>
    <p:sldId id="479" r:id="rId10"/>
    <p:sldId id="408" r:id="rId11"/>
    <p:sldId id="306" r:id="rId12"/>
    <p:sldId id="308" r:id="rId13"/>
    <p:sldId id="372" r:id="rId14"/>
    <p:sldId id="609" r:id="rId15"/>
    <p:sldId id="614" r:id="rId16"/>
    <p:sldId id="621" r:id="rId17"/>
    <p:sldId id="649" r:id="rId18"/>
    <p:sldId id="611" r:id="rId19"/>
    <p:sldId id="559" r:id="rId20"/>
    <p:sldId id="561" r:id="rId21"/>
    <p:sldId id="563" r:id="rId22"/>
    <p:sldId id="565" r:id="rId23"/>
    <p:sldId id="566" r:id="rId24"/>
    <p:sldId id="567" r:id="rId25"/>
    <p:sldId id="568" r:id="rId26"/>
    <p:sldId id="653" r:id="rId27"/>
    <p:sldId id="444" r:id="rId28"/>
    <p:sldId id="431" r:id="rId29"/>
    <p:sldId id="654" r:id="rId30"/>
    <p:sldId id="579" r:id="rId31"/>
    <p:sldId id="580" r:id="rId32"/>
    <p:sldId id="555" r:id="rId33"/>
    <p:sldId id="574" r:id="rId34"/>
    <p:sldId id="570" r:id="rId35"/>
    <p:sldId id="575" r:id="rId36"/>
    <p:sldId id="623" r:id="rId37"/>
    <p:sldId id="626" r:id="rId38"/>
    <p:sldId id="632" r:id="rId39"/>
    <p:sldId id="624" r:id="rId40"/>
    <p:sldId id="652" r:id="rId41"/>
    <p:sldId id="628" r:id="rId42"/>
    <p:sldId id="651" r:id="rId43"/>
    <p:sldId id="633" r:id="rId44"/>
    <p:sldId id="631" r:id="rId45"/>
    <p:sldId id="635" r:id="rId46"/>
    <p:sldId id="636" r:id="rId47"/>
    <p:sldId id="638" r:id="rId48"/>
    <p:sldId id="641" r:id="rId49"/>
    <p:sldId id="643" r:id="rId50"/>
    <p:sldId id="513" r:id="rId51"/>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BF61EE-B5D9-E234-DA7E-25ABFB77D02F}" name="Steven Berens" initials="SB" userId="S::stevenberens@erac.nl::1696aece-db48-4751-9c19-b22e87aa92db" providerId="AD"/>
  <p188:author id="{8B9398F3-1240-20AF-E073-82E7783C671B}" name="Jimmy Danner" initials="JD" userId="S::JimmyDanner@erac.nl::45d7f5f0-e1b6-43fe-be8b-d150dc2b04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B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my Danner" userId="45d7f5f0-e1b6-43fe-be8b-d150dc2b044a" providerId="ADAL" clId="{FCBC81E5-4AD9-4194-9EE4-10E115F6010B}"/>
    <pc:docChg chg="modSld">
      <pc:chgData name="Jimmy Danner" userId="45d7f5f0-e1b6-43fe-be8b-d150dc2b044a" providerId="ADAL" clId="{FCBC81E5-4AD9-4194-9EE4-10E115F6010B}" dt="2023-10-04T12:07:13.560" v="0" actId="2166"/>
      <pc:docMkLst>
        <pc:docMk/>
      </pc:docMkLst>
      <pc:sldChg chg="modSp mod">
        <pc:chgData name="Jimmy Danner" userId="45d7f5f0-e1b6-43fe-be8b-d150dc2b044a" providerId="ADAL" clId="{FCBC81E5-4AD9-4194-9EE4-10E115F6010B}" dt="2023-10-04T12:07:13.560" v="0" actId="2166"/>
        <pc:sldMkLst>
          <pc:docMk/>
          <pc:sldMk cId="4291993375" sldId="478"/>
        </pc:sldMkLst>
        <pc:graphicFrameChg chg="modGraphic">
          <ac:chgData name="Jimmy Danner" userId="45d7f5f0-e1b6-43fe-be8b-d150dc2b044a" providerId="ADAL" clId="{FCBC81E5-4AD9-4194-9EE4-10E115F6010B}" dt="2023-10-04T12:07:13.560" v="0" actId="2166"/>
          <ac:graphicFrameMkLst>
            <pc:docMk/>
            <pc:sldMk cId="4291993375" sldId="478"/>
            <ac:graphicFrameMk id="5" creationId="{873ECA07-E3BD-46A0-A653-5217DA95169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231DAC-B0C7-48BB-A501-EFFB9FDCA430}" type="datetimeFigureOut">
              <a:rPr lang="nl-NL" smtClean="0"/>
              <a:t>4-10-2023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50F073-1286-4B98-B4DD-813F3180AAAC}" type="slidenum">
              <a:rPr lang="nl-NL" smtClean="0"/>
              <a:t>‹#›</a:t>
            </a:fld>
            <a:endParaRPr lang="nl-NL"/>
          </a:p>
        </p:txBody>
      </p:sp>
    </p:spTree>
    <p:extLst>
      <p:ext uri="{BB962C8B-B14F-4D97-AF65-F5344CB8AC3E}">
        <p14:creationId xmlns:p14="http://schemas.microsoft.com/office/powerpoint/2010/main" val="223930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a:t>
            </a:fld>
            <a:endParaRPr lang="nl-NL"/>
          </a:p>
        </p:txBody>
      </p:sp>
    </p:spTree>
    <p:extLst>
      <p:ext uri="{BB962C8B-B14F-4D97-AF65-F5344CB8AC3E}">
        <p14:creationId xmlns:p14="http://schemas.microsoft.com/office/powerpoint/2010/main" val="123265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C7BDF-2B49-5E4C-BE09-6F060F59166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13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16</a:t>
            </a:fld>
            <a:endParaRPr lang="nl-NL"/>
          </a:p>
        </p:txBody>
      </p:sp>
    </p:spTree>
    <p:extLst>
      <p:ext uri="{BB962C8B-B14F-4D97-AF65-F5344CB8AC3E}">
        <p14:creationId xmlns:p14="http://schemas.microsoft.com/office/powerpoint/2010/main" val="242290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17</a:t>
            </a:fld>
            <a:endParaRPr lang="nl-NL"/>
          </a:p>
        </p:txBody>
      </p:sp>
    </p:spTree>
    <p:extLst>
      <p:ext uri="{BB962C8B-B14F-4D97-AF65-F5344CB8AC3E}">
        <p14:creationId xmlns:p14="http://schemas.microsoft.com/office/powerpoint/2010/main" val="337979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18</a:t>
            </a:fld>
            <a:endParaRPr lang="nl-NL"/>
          </a:p>
        </p:txBody>
      </p:sp>
    </p:spTree>
    <p:extLst>
      <p:ext uri="{BB962C8B-B14F-4D97-AF65-F5344CB8AC3E}">
        <p14:creationId xmlns:p14="http://schemas.microsoft.com/office/powerpoint/2010/main" val="80715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19</a:t>
            </a:fld>
            <a:endParaRPr lang="nl-NL"/>
          </a:p>
        </p:txBody>
      </p:sp>
    </p:spTree>
    <p:extLst>
      <p:ext uri="{BB962C8B-B14F-4D97-AF65-F5344CB8AC3E}">
        <p14:creationId xmlns:p14="http://schemas.microsoft.com/office/powerpoint/2010/main" val="72309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20</a:t>
            </a:fld>
            <a:endParaRPr lang="nl-NL"/>
          </a:p>
        </p:txBody>
      </p:sp>
    </p:spTree>
    <p:extLst>
      <p:ext uri="{BB962C8B-B14F-4D97-AF65-F5344CB8AC3E}">
        <p14:creationId xmlns:p14="http://schemas.microsoft.com/office/powerpoint/2010/main" val="41834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en-US" dirty="0"/>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21</a:t>
            </a:fld>
            <a:endParaRPr lang="nl-NL"/>
          </a:p>
        </p:txBody>
      </p:sp>
    </p:spTree>
    <p:extLst>
      <p:ext uri="{BB962C8B-B14F-4D97-AF65-F5344CB8AC3E}">
        <p14:creationId xmlns:p14="http://schemas.microsoft.com/office/powerpoint/2010/main" val="22692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22</a:t>
            </a:fld>
            <a:endParaRPr lang="nl-NL"/>
          </a:p>
        </p:txBody>
      </p:sp>
    </p:spTree>
    <p:extLst>
      <p:ext uri="{BB962C8B-B14F-4D97-AF65-F5344CB8AC3E}">
        <p14:creationId xmlns:p14="http://schemas.microsoft.com/office/powerpoint/2010/main" val="1117486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24</a:t>
            </a:fld>
            <a:endParaRPr lang="nl-NL"/>
          </a:p>
        </p:txBody>
      </p:sp>
    </p:spTree>
    <p:extLst>
      <p:ext uri="{BB962C8B-B14F-4D97-AF65-F5344CB8AC3E}">
        <p14:creationId xmlns:p14="http://schemas.microsoft.com/office/powerpoint/2010/main" val="301153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04040"/>
                </a:solidFill>
                <a:effectLst/>
                <a:latin typeface="Arial" panose="020B0604020202020204" pitchFamily="34" charset="0"/>
              </a:rPr>
              <a:t>Het programma is bedoeld om de kloof tussen onderzoek op het gebied van de digitale technologieën en marktintroductie te overbruggen. Het zal de Europese burgers en bedrijven, met name kleine en middelgrote ondernemingen, ten goede komen. Investeringen in het kader van het programma Digitaal Europa ondersteunen de tweeledige doelstelling van de Europese Unie, namelijk een groene transitie en een digitale transformatie, en versterken de veerkracht en de technologische soevereiniteit van de Unie.</a:t>
            </a:r>
          </a:p>
          <a:p>
            <a:endParaRPr lang="nl-NL" sz="1200" b="0" i="0" kern="1200" dirty="0">
              <a:solidFill>
                <a:srgbClr val="404040"/>
              </a:solidFill>
              <a:effectLst/>
              <a:latin typeface="Arial" panose="020B0604020202020204" pitchFamily="34" charset="0"/>
              <a:ea typeface="+mn-ea"/>
              <a:cs typeface="+mn-cs"/>
            </a:endParaRPr>
          </a:p>
          <a:p>
            <a:r>
              <a:rPr lang="nl-NL" sz="1200" b="0" i="0" kern="1200" dirty="0">
                <a:solidFill>
                  <a:srgbClr val="404040"/>
                </a:solidFill>
                <a:effectLst/>
                <a:latin typeface="Arial" panose="020B0604020202020204" pitchFamily="34" charset="0"/>
                <a:ea typeface="+mn-ea"/>
                <a:cs typeface="+mn-cs"/>
              </a:rPr>
              <a:t>Voorbeeld </a:t>
            </a:r>
            <a:r>
              <a:rPr lang="nl-NL" sz="1200" b="0" i="0" kern="1200" dirty="0" err="1">
                <a:solidFill>
                  <a:srgbClr val="404040"/>
                </a:solidFill>
                <a:effectLst/>
                <a:latin typeface="Arial" panose="020B0604020202020204" pitchFamily="34" charset="0"/>
                <a:ea typeface="+mn-ea"/>
                <a:cs typeface="+mn-cs"/>
              </a:rPr>
              <a:t>quantum</a:t>
            </a:r>
            <a:r>
              <a:rPr lang="nl-NL" sz="1200" b="0" i="0" kern="1200" dirty="0">
                <a:solidFill>
                  <a:srgbClr val="404040"/>
                </a:solidFill>
                <a:effectLst/>
                <a:latin typeface="Arial" panose="020B0604020202020204" pitchFamily="34" charset="0"/>
                <a:ea typeface="+mn-ea"/>
                <a:cs typeface="+mn-cs"/>
              </a:rPr>
              <a:t>: niet alleen onderzoek om de juiste computer en technieken te ontwikkeling, bedoeling om ze meteen (grootschalig) in de praktijk te brengen. Programma beslaat dus verschillende </a:t>
            </a:r>
            <a:r>
              <a:rPr lang="nl-NL" sz="1200" b="0" i="0" kern="1200" dirty="0" err="1">
                <a:solidFill>
                  <a:srgbClr val="404040"/>
                </a:solidFill>
                <a:effectLst/>
                <a:latin typeface="Arial" panose="020B0604020202020204" pitchFamily="34" charset="0"/>
                <a:ea typeface="+mn-ea"/>
                <a:cs typeface="+mn-cs"/>
              </a:rPr>
              <a:t>TRLs</a:t>
            </a:r>
            <a:r>
              <a:rPr lang="nl-NL" sz="1200" b="0" i="0" kern="1200" dirty="0">
                <a:solidFill>
                  <a:srgbClr val="404040"/>
                </a:solidFill>
                <a:effectLst/>
                <a:latin typeface="Arial" panose="020B0604020202020204" pitchFamily="34" charset="0"/>
                <a:ea typeface="+mn-ea"/>
                <a:cs typeface="+mn-cs"/>
              </a:rPr>
              <a:t>. Op een aantal gedefinieerde onderwerpen, </a:t>
            </a:r>
            <a:r>
              <a:rPr lang="nl-NL" sz="1200" b="0" i="0" kern="1200" dirty="0" err="1">
                <a:solidFill>
                  <a:srgbClr val="404040"/>
                </a:solidFill>
                <a:effectLst/>
                <a:latin typeface="Arial" panose="020B0604020202020204" pitchFamily="34" charset="0"/>
                <a:ea typeface="+mn-ea"/>
                <a:cs typeface="+mn-cs"/>
              </a:rPr>
              <a:t>bijv</a:t>
            </a:r>
            <a:r>
              <a:rPr lang="nl-NL" sz="1200" b="0" i="0" kern="1200" dirty="0">
                <a:solidFill>
                  <a:srgbClr val="404040"/>
                </a:solidFill>
                <a:effectLst/>
                <a:latin typeface="Arial" panose="020B0604020202020204" pitchFamily="34" charset="0"/>
                <a:ea typeface="+mn-ea"/>
                <a:cs typeface="+mn-cs"/>
              </a:rPr>
              <a:t> mobiliteit en cultureel erfgoed ook mogelijkheden. Wel een echt “Europees” programma, liefst met grensoverschrijdende samenwerking.</a:t>
            </a:r>
          </a:p>
          <a:p>
            <a:endParaRPr lang="nl-NL" sz="1200" b="0" i="0" kern="1200" dirty="0">
              <a:solidFill>
                <a:srgbClr val="404040"/>
              </a:solidFill>
              <a:effectLst/>
              <a:latin typeface="Arial" panose="020B0604020202020204" pitchFamily="34" charset="0"/>
              <a:ea typeface="+mn-ea"/>
              <a:cs typeface="+mn-cs"/>
            </a:endParaRPr>
          </a:p>
          <a:p>
            <a:r>
              <a:rPr lang="nl-NL" sz="1200" b="0" i="0" kern="1200" dirty="0">
                <a:solidFill>
                  <a:srgbClr val="404040"/>
                </a:solidFill>
                <a:effectLst/>
                <a:latin typeface="Arial" panose="020B0604020202020204" pitchFamily="34" charset="0"/>
                <a:ea typeface="+mn-ea"/>
                <a:cs typeface="+mn-cs"/>
              </a:rPr>
              <a:t>Vragen naar EDIH ervaring in de groep.</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25</a:t>
            </a:fld>
            <a:endParaRPr lang="nl-NL"/>
          </a:p>
        </p:txBody>
      </p:sp>
    </p:spTree>
    <p:extLst>
      <p:ext uri="{BB962C8B-B14F-4D97-AF65-F5344CB8AC3E}">
        <p14:creationId xmlns:p14="http://schemas.microsoft.com/office/powerpoint/2010/main" val="326876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3</a:t>
            </a:fld>
            <a:endParaRPr lang="nl-NL"/>
          </a:p>
        </p:txBody>
      </p:sp>
    </p:spTree>
    <p:extLst>
      <p:ext uri="{BB962C8B-B14F-4D97-AF65-F5344CB8AC3E}">
        <p14:creationId xmlns:p14="http://schemas.microsoft.com/office/powerpoint/2010/main" val="55482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27</a:t>
            </a:fld>
            <a:endParaRPr lang="nl-NL"/>
          </a:p>
        </p:txBody>
      </p:sp>
    </p:spTree>
    <p:extLst>
      <p:ext uri="{BB962C8B-B14F-4D97-AF65-F5344CB8AC3E}">
        <p14:creationId xmlns:p14="http://schemas.microsoft.com/office/powerpoint/2010/main" val="1286135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28</a:t>
            </a:fld>
            <a:endParaRPr lang="nl-NL"/>
          </a:p>
        </p:txBody>
      </p:sp>
    </p:spTree>
    <p:extLst>
      <p:ext uri="{BB962C8B-B14F-4D97-AF65-F5344CB8AC3E}">
        <p14:creationId xmlns:p14="http://schemas.microsoft.com/office/powerpoint/2010/main" val="589412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CC7BDF-2B49-5E4C-BE09-6F060F59166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06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4</a:t>
            </a:fld>
            <a:endParaRPr lang="nl-NL"/>
          </a:p>
        </p:txBody>
      </p:sp>
    </p:spTree>
    <p:extLst>
      <p:ext uri="{BB962C8B-B14F-4D97-AF65-F5344CB8AC3E}">
        <p14:creationId xmlns:p14="http://schemas.microsoft.com/office/powerpoint/2010/main" val="188938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5</a:t>
            </a:fld>
            <a:endParaRPr lang="nl-NL"/>
          </a:p>
        </p:txBody>
      </p:sp>
    </p:spTree>
    <p:extLst>
      <p:ext uri="{BB962C8B-B14F-4D97-AF65-F5344CB8AC3E}">
        <p14:creationId xmlns:p14="http://schemas.microsoft.com/office/powerpoint/2010/main" val="133577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6</a:t>
            </a:fld>
            <a:endParaRPr lang="nl-NL"/>
          </a:p>
        </p:txBody>
      </p:sp>
    </p:spTree>
    <p:extLst>
      <p:ext uri="{BB962C8B-B14F-4D97-AF65-F5344CB8AC3E}">
        <p14:creationId xmlns:p14="http://schemas.microsoft.com/office/powerpoint/2010/main" val="241859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7</a:t>
            </a:fld>
            <a:endParaRPr lang="nl-NL"/>
          </a:p>
        </p:txBody>
      </p:sp>
    </p:spTree>
    <p:extLst>
      <p:ext uri="{BB962C8B-B14F-4D97-AF65-F5344CB8AC3E}">
        <p14:creationId xmlns:p14="http://schemas.microsoft.com/office/powerpoint/2010/main" val="379966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8</a:t>
            </a:fld>
            <a:endParaRPr lang="nl-NL"/>
          </a:p>
        </p:txBody>
      </p:sp>
    </p:spTree>
    <p:extLst>
      <p:ext uri="{BB962C8B-B14F-4D97-AF65-F5344CB8AC3E}">
        <p14:creationId xmlns:p14="http://schemas.microsoft.com/office/powerpoint/2010/main" val="211312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9</a:t>
            </a:fld>
            <a:endParaRPr lang="nl-NL"/>
          </a:p>
        </p:txBody>
      </p:sp>
    </p:spTree>
    <p:extLst>
      <p:ext uri="{BB962C8B-B14F-4D97-AF65-F5344CB8AC3E}">
        <p14:creationId xmlns:p14="http://schemas.microsoft.com/office/powerpoint/2010/main" val="26719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0CC7BDF-2B49-5E4C-BE09-6F060F591667}" type="slidenum">
              <a:rPr lang="nl-NL" smtClean="0"/>
              <a:t>10</a:t>
            </a:fld>
            <a:endParaRPr lang="nl-NL"/>
          </a:p>
        </p:txBody>
      </p:sp>
    </p:spTree>
    <p:extLst>
      <p:ext uri="{BB962C8B-B14F-4D97-AF65-F5344CB8AC3E}">
        <p14:creationId xmlns:p14="http://schemas.microsoft.com/office/powerpoint/2010/main" val="2881967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slide 2">
    <p:bg>
      <p:bgPr>
        <a:gradFill>
          <a:gsLst>
            <a:gs pos="0">
              <a:srgbClr val="036494"/>
            </a:gs>
            <a:gs pos="100000">
              <a:srgbClr val="189DD9"/>
            </a:gs>
          </a:gsLst>
          <a:lin ang="10800000" scaled="0"/>
        </a:gradFill>
        <a:effectLst/>
      </p:bgPr>
    </p:bg>
    <p:spTree>
      <p:nvGrpSpPr>
        <p:cNvPr id="1" name=""/>
        <p:cNvGrpSpPr/>
        <p:nvPr/>
      </p:nvGrpSpPr>
      <p:grpSpPr>
        <a:xfrm>
          <a:off x="0" y="0"/>
          <a:ext cx="0" cy="0"/>
          <a:chOff x="0" y="0"/>
          <a:chExt cx="0" cy="0"/>
        </a:xfrm>
      </p:grpSpPr>
      <p:sp>
        <p:nvSpPr>
          <p:cNvPr id="9" name="Tijdelijke aanduiding voor titel 1">
            <a:extLst>
              <a:ext uri="{FF2B5EF4-FFF2-40B4-BE49-F238E27FC236}">
                <a16:creationId xmlns:a16="http://schemas.microsoft.com/office/drawing/2014/main" id="{495CB59E-566A-6842-91A2-DA767E64C1A5}"/>
              </a:ext>
            </a:extLst>
          </p:cNvPr>
          <p:cNvSpPr>
            <a:spLocks noGrp="1"/>
          </p:cNvSpPr>
          <p:nvPr>
            <p:ph type="title" hasCustomPrompt="1"/>
          </p:nvPr>
        </p:nvSpPr>
        <p:spPr>
          <a:xfrm>
            <a:off x="838199" y="2351132"/>
            <a:ext cx="5760000" cy="1325563"/>
          </a:xfrm>
          <a:prstGeom prst="rect">
            <a:avLst/>
          </a:prstGeom>
          <a:noFill/>
        </p:spPr>
        <p:txBody>
          <a:bodyPr vert="horz" lIns="91440" tIns="45720" rIns="91440" bIns="45720" rtlCol="0" anchor="ctr">
            <a:noAutofit/>
          </a:bodyPr>
          <a:lstStyle/>
          <a:p>
            <a:r>
              <a:rPr lang="nl-NL"/>
              <a:t>Aangenaam: wij zijn ERAC.</a:t>
            </a:r>
          </a:p>
        </p:txBody>
      </p:sp>
      <p:sp>
        <p:nvSpPr>
          <p:cNvPr id="10" name="Tijdelijke aanduiding voor tekst 6">
            <a:extLst>
              <a:ext uri="{FF2B5EF4-FFF2-40B4-BE49-F238E27FC236}">
                <a16:creationId xmlns:a16="http://schemas.microsoft.com/office/drawing/2014/main" id="{8FF43E1C-6562-ED4E-86B7-A771191F1A91}"/>
              </a:ext>
            </a:extLst>
          </p:cNvPr>
          <p:cNvSpPr>
            <a:spLocks noGrp="1"/>
          </p:cNvSpPr>
          <p:nvPr>
            <p:ph type="body" sz="quarter" idx="10"/>
          </p:nvPr>
        </p:nvSpPr>
        <p:spPr>
          <a:xfrm>
            <a:off x="838198" y="3676696"/>
            <a:ext cx="5760000" cy="66523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a:extLst>
              <a:ext uri="{FF2B5EF4-FFF2-40B4-BE49-F238E27FC236}">
                <a16:creationId xmlns:a16="http://schemas.microsoft.com/office/drawing/2014/main" id="{0313F6D1-0CE1-6B4F-A5A7-385C88FDFA35}"/>
              </a:ext>
            </a:extLst>
          </p:cNvPr>
          <p:cNvPicPr>
            <a:picLocks noChangeAspect="1"/>
          </p:cNvPicPr>
          <p:nvPr userDrawn="1"/>
        </p:nvPicPr>
        <p:blipFill>
          <a:blip r:embed="rId2"/>
          <a:stretch>
            <a:fillRect/>
          </a:stretch>
        </p:blipFill>
        <p:spPr>
          <a:xfrm>
            <a:off x="0" y="5092700"/>
            <a:ext cx="12192000" cy="1765300"/>
          </a:xfrm>
          <a:prstGeom prst="rect">
            <a:avLst/>
          </a:prstGeom>
        </p:spPr>
      </p:pic>
      <p:pic>
        <p:nvPicPr>
          <p:cNvPr id="11" name="Afbeelding 10">
            <a:extLst>
              <a:ext uri="{FF2B5EF4-FFF2-40B4-BE49-F238E27FC236}">
                <a16:creationId xmlns:a16="http://schemas.microsoft.com/office/drawing/2014/main" id="{13A0B81B-922A-4A4B-93C6-192AB6C0DE97}"/>
              </a:ext>
            </a:extLst>
          </p:cNvPr>
          <p:cNvPicPr>
            <a:picLocks noChangeAspect="1"/>
          </p:cNvPicPr>
          <p:nvPr userDrawn="1"/>
        </p:nvPicPr>
        <p:blipFill>
          <a:blip r:embed="rId3"/>
          <a:stretch>
            <a:fillRect/>
          </a:stretch>
        </p:blipFill>
        <p:spPr>
          <a:xfrm>
            <a:off x="946519" y="6111731"/>
            <a:ext cx="1097623" cy="489565"/>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DAAB185F-E442-A549-8F12-56644A6AC9B7}"/>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ekstvak 1">
            <a:extLst>
              <a:ext uri="{FF2B5EF4-FFF2-40B4-BE49-F238E27FC236}">
                <a16:creationId xmlns:a16="http://schemas.microsoft.com/office/drawing/2014/main" id="{3871FD55-714B-4CEC-AAE0-B64E17E59238}"/>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255401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843C29E-E35D-7848-9884-DE9DCD05D133}"/>
              </a:ext>
            </a:extLst>
          </p:cNvPr>
          <p:cNvPicPr>
            <a:picLocks noChangeAspect="1"/>
          </p:cNvPicPr>
          <p:nvPr userDrawn="1"/>
        </p:nvPicPr>
        <p:blipFill>
          <a:blip r:embed="rId2"/>
          <a:stretch>
            <a:fillRect/>
          </a:stretch>
        </p:blipFill>
        <p:spPr>
          <a:xfrm>
            <a:off x="-1240971" y="0"/>
            <a:ext cx="12192000" cy="6858000"/>
          </a:xfrm>
          <a:prstGeom prst="rect">
            <a:avLst/>
          </a:prstGeom>
        </p:spPr>
      </p:pic>
      <p:sp>
        <p:nvSpPr>
          <p:cNvPr id="8" name="Tijdelijke aanduiding voor tekst 7">
            <a:extLst>
              <a:ext uri="{FF2B5EF4-FFF2-40B4-BE49-F238E27FC236}">
                <a16:creationId xmlns:a16="http://schemas.microsoft.com/office/drawing/2014/main" id="{929C1499-E4EF-924F-86C1-232C8C2220BC}"/>
              </a:ext>
            </a:extLst>
          </p:cNvPr>
          <p:cNvSpPr>
            <a:spLocks noGrp="1"/>
          </p:cNvSpPr>
          <p:nvPr>
            <p:ph type="body" sz="quarter" idx="10" hasCustomPrompt="1"/>
          </p:nvPr>
        </p:nvSpPr>
        <p:spPr>
          <a:xfrm>
            <a:off x="851807" y="5807786"/>
            <a:ext cx="4333875" cy="369455"/>
          </a:xfrm>
        </p:spPr>
        <p:txBody>
          <a:bodyPr/>
          <a:lstStyle/>
          <a:p>
            <a:pPr lvl="3"/>
            <a:r>
              <a:rPr lang="nl-NL"/>
              <a:t>Klantnaam hier</a:t>
            </a:r>
          </a:p>
        </p:txBody>
      </p:sp>
      <p:sp>
        <p:nvSpPr>
          <p:cNvPr id="11" name="Tijdelijke aanduiding voor afbeelding 10">
            <a:extLst>
              <a:ext uri="{FF2B5EF4-FFF2-40B4-BE49-F238E27FC236}">
                <a16:creationId xmlns:a16="http://schemas.microsoft.com/office/drawing/2014/main" id="{B9A618C6-3267-3748-8E6C-8B00776AD7DE}"/>
              </a:ext>
            </a:extLst>
          </p:cNvPr>
          <p:cNvSpPr>
            <a:spLocks noGrp="1"/>
          </p:cNvSpPr>
          <p:nvPr>
            <p:ph type="pic" sz="quarter" idx="11" hasCustomPrompt="1"/>
          </p:nvPr>
        </p:nvSpPr>
        <p:spPr>
          <a:xfrm>
            <a:off x="851807" y="4896823"/>
            <a:ext cx="1989365" cy="826092"/>
          </a:xfrm>
        </p:spPr>
        <p:txBody>
          <a:bodyPr/>
          <a:lstStyle/>
          <a:p>
            <a:r>
              <a:rPr lang="nl-NL"/>
              <a:t>Klantlogo</a:t>
            </a:r>
          </a:p>
        </p:txBody>
      </p:sp>
      <p:sp>
        <p:nvSpPr>
          <p:cNvPr id="4" name="Tijdelijke aanduiding voor tekst 3">
            <a:extLst>
              <a:ext uri="{FF2B5EF4-FFF2-40B4-BE49-F238E27FC236}">
                <a16:creationId xmlns:a16="http://schemas.microsoft.com/office/drawing/2014/main" id="{1D525E1C-A826-7F4B-9FFD-E3BFA23C0DA3}"/>
              </a:ext>
            </a:extLst>
          </p:cNvPr>
          <p:cNvSpPr>
            <a:spLocks noGrp="1"/>
          </p:cNvSpPr>
          <p:nvPr>
            <p:ph type="body" sz="quarter" idx="12" hasCustomPrompt="1"/>
          </p:nvPr>
        </p:nvSpPr>
        <p:spPr>
          <a:xfrm>
            <a:off x="851807" y="1335841"/>
            <a:ext cx="5287736" cy="3355902"/>
          </a:xfrm>
        </p:spPr>
        <p:txBody>
          <a:bodyPr/>
          <a:lstStyle>
            <a:lvl1pPr>
              <a:defRPr b="1" i="1" baseline="0"/>
            </a:lvl1pPr>
          </a:lstStyle>
          <a:p>
            <a:pPr lvl="0"/>
            <a:r>
              <a:rPr lang="nl-NL"/>
              <a:t>Quote hier</a:t>
            </a:r>
          </a:p>
        </p:txBody>
      </p:sp>
      <p:sp>
        <p:nvSpPr>
          <p:cNvPr id="5" name="Tekstvak 4">
            <a:extLst>
              <a:ext uri="{FF2B5EF4-FFF2-40B4-BE49-F238E27FC236}">
                <a16:creationId xmlns:a16="http://schemas.microsoft.com/office/drawing/2014/main" id="{FAA5A7B3-64D8-4545-AFE2-F38599F445BB}"/>
              </a:ext>
            </a:extLst>
          </p:cNvPr>
          <p:cNvSpPr txBox="1"/>
          <p:nvPr userDrawn="1"/>
        </p:nvSpPr>
        <p:spPr>
          <a:xfrm>
            <a:off x="805545" y="455839"/>
            <a:ext cx="2079171" cy="1477328"/>
          </a:xfrm>
          <a:prstGeom prst="rect">
            <a:avLst/>
          </a:prstGeom>
          <a:noFill/>
        </p:spPr>
        <p:txBody>
          <a:bodyPr wrap="square" rtlCol="0">
            <a:spAutoFit/>
          </a:bodyPr>
          <a:lstStyle/>
          <a:p>
            <a:r>
              <a:rPr lang="nl-NL" sz="9000" b="1" i="0" baseline="0">
                <a:solidFill>
                  <a:srgbClr val="036494"/>
                </a:solidFill>
                <a:latin typeface="Cera Pro" pitchFamily="2" charset="0"/>
              </a:rPr>
              <a:t>“</a:t>
            </a:r>
          </a:p>
        </p:txBody>
      </p:sp>
      <p:sp>
        <p:nvSpPr>
          <p:cNvPr id="14" name="Tijdelijke aanduiding voor afbeelding 13">
            <a:extLst>
              <a:ext uri="{FF2B5EF4-FFF2-40B4-BE49-F238E27FC236}">
                <a16:creationId xmlns:a16="http://schemas.microsoft.com/office/drawing/2014/main" id="{4F608C8A-EA9B-BD41-B242-90A516966233}"/>
              </a:ext>
            </a:extLst>
          </p:cNvPr>
          <p:cNvSpPr>
            <a:spLocks noGrp="1"/>
          </p:cNvSpPr>
          <p:nvPr>
            <p:ph type="pic" sz="quarter" idx="13"/>
          </p:nvPr>
        </p:nvSpPr>
        <p:spPr>
          <a:xfrm>
            <a:off x="10052095" y="5757863"/>
            <a:ext cx="1578082" cy="419377"/>
          </a:xfrm>
        </p:spPr>
        <p:txBody>
          <a:bodyPr/>
          <a:lstStyle/>
          <a:p>
            <a:endParaRPr lang="nl-NL"/>
          </a:p>
        </p:txBody>
      </p:sp>
      <p:sp>
        <p:nvSpPr>
          <p:cNvPr id="12" name="Tekstvak 11">
            <a:extLst>
              <a:ext uri="{FF2B5EF4-FFF2-40B4-BE49-F238E27FC236}">
                <a16:creationId xmlns:a16="http://schemas.microsoft.com/office/drawing/2014/main" id="{0EAF4C48-A477-464E-BC0E-44164024C783}"/>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369506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iconen">
    <p:bg>
      <p:bgPr>
        <a:solidFill>
          <a:schemeClr val="bg1"/>
        </a:solidFill>
        <a:effectLst/>
      </p:bgPr>
    </p:bg>
    <p:spTree>
      <p:nvGrpSpPr>
        <p:cNvPr id="1" name=""/>
        <p:cNvGrpSpPr/>
        <p:nvPr/>
      </p:nvGrpSpPr>
      <p:grpSpPr>
        <a:xfrm>
          <a:off x="0" y="0"/>
          <a:ext cx="0" cy="0"/>
          <a:chOff x="0" y="0"/>
          <a:chExt cx="0" cy="0"/>
        </a:xfrm>
      </p:grpSpPr>
      <p:sp>
        <p:nvSpPr>
          <p:cNvPr id="24" name="Titel 1">
            <a:extLst>
              <a:ext uri="{FF2B5EF4-FFF2-40B4-BE49-F238E27FC236}">
                <a16:creationId xmlns:a16="http://schemas.microsoft.com/office/drawing/2014/main" id="{31877C88-44CD-134C-B9C4-43715E2CD74E}"/>
              </a:ext>
            </a:extLst>
          </p:cNvPr>
          <p:cNvSpPr>
            <a:spLocks noGrp="1"/>
          </p:cNvSpPr>
          <p:nvPr>
            <p:ph type="title"/>
          </p:nvPr>
        </p:nvSpPr>
        <p:spPr>
          <a:xfrm>
            <a:off x="838200" y="365125"/>
            <a:ext cx="10515600" cy="1325563"/>
          </a:xfrm>
        </p:spPr>
        <p:txBody>
          <a:bodyPr/>
          <a:lstStyle>
            <a:lvl1pPr algn="ctr">
              <a:defRPr/>
            </a:lvl1pPr>
          </a:lstStyle>
          <a:p>
            <a:r>
              <a:rPr lang="nl-NL"/>
              <a:t>Klik om stijl te bewerken</a:t>
            </a:r>
          </a:p>
        </p:txBody>
      </p:sp>
      <p:sp>
        <p:nvSpPr>
          <p:cNvPr id="27" name="Tijdelijke aanduiding voor tekst 26">
            <a:extLst>
              <a:ext uri="{FF2B5EF4-FFF2-40B4-BE49-F238E27FC236}">
                <a16:creationId xmlns:a16="http://schemas.microsoft.com/office/drawing/2014/main" id="{CBF1C15A-70E0-3947-81B0-964322C9A47F}"/>
              </a:ext>
            </a:extLst>
          </p:cNvPr>
          <p:cNvSpPr>
            <a:spLocks noGrp="1"/>
          </p:cNvSpPr>
          <p:nvPr>
            <p:ph type="body" sz="quarter" idx="15" hasCustomPrompt="1"/>
          </p:nvPr>
        </p:nvSpPr>
        <p:spPr>
          <a:xfrm>
            <a:off x="796874" y="2702067"/>
            <a:ext cx="3420000" cy="1080000"/>
          </a:xfrm>
        </p:spPr>
        <p:txBody>
          <a:bodyPr/>
          <a:lstStyle/>
          <a:p>
            <a:pPr lvl="3"/>
            <a:r>
              <a:rPr lang="nl-NL"/>
              <a:t>65 bevlogen verschilmakers</a:t>
            </a:r>
          </a:p>
        </p:txBody>
      </p:sp>
      <p:sp>
        <p:nvSpPr>
          <p:cNvPr id="29" name="Tijdelijke aanduiding voor tekst 28">
            <a:extLst>
              <a:ext uri="{FF2B5EF4-FFF2-40B4-BE49-F238E27FC236}">
                <a16:creationId xmlns:a16="http://schemas.microsoft.com/office/drawing/2014/main" id="{18DFFB50-F596-DB45-AA5C-0DB40E56ED12}"/>
              </a:ext>
            </a:extLst>
          </p:cNvPr>
          <p:cNvSpPr>
            <a:spLocks noGrp="1"/>
          </p:cNvSpPr>
          <p:nvPr>
            <p:ph type="body" sz="quarter" idx="16" hasCustomPrompt="1"/>
          </p:nvPr>
        </p:nvSpPr>
        <p:spPr>
          <a:xfrm>
            <a:off x="4386000" y="2702067"/>
            <a:ext cx="3420000" cy="1080000"/>
          </a:xfrm>
        </p:spPr>
        <p:txBody>
          <a:bodyPr/>
          <a:lstStyle>
            <a:lvl4pPr>
              <a:defRPr/>
            </a:lvl4pPr>
          </a:lstStyle>
          <a:p>
            <a:pPr lvl="3"/>
            <a:r>
              <a:rPr lang="nl-NL"/>
              <a:t>Gevestigd in ‘s-Hertogenbosch</a:t>
            </a:r>
          </a:p>
        </p:txBody>
      </p:sp>
      <p:sp>
        <p:nvSpPr>
          <p:cNvPr id="31" name="Tijdelijke aanduiding voor tekst 30">
            <a:extLst>
              <a:ext uri="{FF2B5EF4-FFF2-40B4-BE49-F238E27FC236}">
                <a16:creationId xmlns:a16="http://schemas.microsoft.com/office/drawing/2014/main" id="{7C2C72C0-3147-994B-867C-F2D8DD74D2CA}"/>
              </a:ext>
            </a:extLst>
          </p:cNvPr>
          <p:cNvSpPr>
            <a:spLocks noGrp="1"/>
          </p:cNvSpPr>
          <p:nvPr>
            <p:ph type="body" sz="quarter" idx="17" hasCustomPrompt="1"/>
          </p:nvPr>
        </p:nvSpPr>
        <p:spPr>
          <a:xfrm>
            <a:off x="7999561" y="2701926"/>
            <a:ext cx="3420000" cy="1080000"/>
          </a:xfrm>
        </p:spPr>
        <p:txBody>
          <a:bodyPr/>
          <a:lstStyle/>
          <a:p>
            <a:pPr lvl="3"/>
            <a:r>
              <a:rPr lang="nl-NL"/>
              <a:t>28 jaar ervaring</a:t>
            </a:r>
          </a:p>
        </p:txBody>
      </p:sp>
      <p:sp>
        <p:nvSpPr>
          <p:cNvPr id="33" name="Tijdelijke aanduiding voor tekst 32">
            <a:extLst>
              <a:ext uri="{FF2B5EF4-FFF2-40B4-BE49-F238E27FC236}">
                <a16:creationId xmlns:a16="http://schemas.microsoft.com/office/drawing/2014/main" id="{50E38619-25B1-A343-8E1D-19213AE24691}"/>
              </a:ext>
            </a:extLst>
          </p:cNvPr>
          <p:cNvSpPr>
            <a:spLocks noGrp="1"/>
          </p:cNvSpPr>
          <p:nvPr>
            <p:ph type="body" sz="quarter" idx="18" hasCustomPrompt="1"/>
          </p:nvPr>
        </p:nvSpPr>
        <p:spPr>
          <a:xfrm>
            <a:off x="786451" y="4727687"/>
            <a:ext cx="3420000" cy="1080000"/>
          </a:xfrm>
        </p:spPr>
        <p:txBody>
          <a:bodyPr/>
          <a:lstStyle/>
          <a:p>
            <a:pPr lvl="3"/>
            <a:r>
              <a:rPr lang="nl-NL"/>
              <a:t>400 tevreden opdrachtgevers</a:t>
            </a:r>
          </a:p>
        </p:txBody>
      </p:sp>
      <p:sp>
        <p:nvSpPr>
          <p:cNvPr id="35" name="Tijdelijke aanduiding voor tekst 34">
            <a:extLst>
              <a:ext uri="{FF2B5EF4-FFF2-40B4-BE49-F238E27FC236}">
                <a16:creationId xmlns:a16="http://schemas.microsoft.com/office/drawing/2014/main" id="{10409E17-0FED-C740-B05F-63CFE21F71D3}"/>
              </a:ext>
            </a:extLst>
          </p:cNvPr>
          <p:cNvSpPr>
            <a:spLocks noGrp="1"/>
          </p:cNvSpPr>
          <p:nvPr>
            <p:ph type="body" sz="quarter" idx="19" hasCustomPrompt="1"/>
          </p:nvPr>
        </p:nvSpPr>
        <p:spPr>
          <a:xfrm>
            <a:off x="4385999" y="4727688"/>
            <a:ext cx="3419999" cy="1080000"/>
          </a:xfrm>
        </p:spPr>
        <p:txBody>
          <a:bodyPr/>
          <a:lstStyle/>
          <a:p>
            <a:pPr lvl="3"/>
            <a:r>
              <a:rPr lang="nl-NL"/>
              <a:t>Begeleiding van A tot </a:t>
            </a:r>
            <a:r>
              <a:rPr lang="nl-NL" err="1"/>
              <a:t>Z</a:t>
            </a:r>
            <a:endParaRPr lang="nl-NL"/>
          </a:p>
        </p:txBody>
      </p:sp>
      <p:sp>
        <p:nvSpPr>
          <p:cNvPr id="37" name="Tijdelijke aanduiding voor tekst 36">
            <a:extLst>
              <a:ext uri="{FF2B5EF4-FFF2-40B4-BE49-F238E27FC236}">
                <a16:creationId xmlns:a16="http://schemas.microsoft.com/office/drawing/2014/main" id="{C640A9D5-AADA-D24B-8C76-EF8EE0D51D50}"/>
              </a:ext>
            </a:extLst>
          </p:cNvPr>
          <p:cNvSpPr>
            <a:spLocks noGrp="1"/>
          </p:cNvSpPr>
          <p:nvPr>
            <p:ph type="body" sz="quarter" idx="20" hasCustomPrompt="1"/>
          </p:nvPr>
        </p:nvSpPr>
        <p:spPr>
          <a:xfrm>
            <a:off x="7999561" y="4726810"/>
            <a:ext cx="3420000" cy="1080000"/>
          </a:xfrm>
        </p:spPr>
        <p:txBody>
          <a:bodyPr/>
          <a:lstStyle/>
          <a:p>
            <a:pPr lvl="3"/>
            <a:r>
              <a:rPr lang="nl-NL"/>
              <a:t>Breed portfolio</a:t>
            </a:r>
          </a:p>
        </p:txBody>
      </p:sp>
      <p:pic>
        <p:nvPicPr>
          <p:cNvPr id="40" name="Afbeelding 39">
            <a:extLst>
              <a:ext uri="{FF2B5EF4-FFF2-40B4-BE49-F238E27FC236}">
                <a16:creationId xmlns:a16="http://schemas.microsoft.com/office/drawing/2014/main" id="{1F28BDC6-FFF1-7341-A2F6-0D68A249583E}"/>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3" name="Tijdelijke aanduiding voor afbeelding 2">
            <a:extLst>
              <a:ext uri="{FF2B5EF4-FFF2-40B4-BE49-F238E27FC236}">
                <a16:creationId xmlns:a16="http://schemas.microsoft.com/office/drawing/2014/main" id="{828A47F0-FE3B-6447-BF5C-C1D9DE41259B}"/>
              </a:ext>
            </a:extLst>
          </p:cNvPr>
          <p:cNvSpPr>
            <a:spLocks noGrp="1"/>
          </p:cNvSpPr>
          <p:nvPr>
            <p:ph type="pic" sz="quarter" idx="21"/>
          </p:nvPr>
        </p:nvSpPr>
        <p:spPr>
          <a:xfrm>
            <a:off x="2146874" y="1758950"/>
            <a:ext cx="720000" cy="720725"/>
          </a:xfrm>
        </p:spPr>
        <p:txBody>
          <a:bodyPr/>
          <a:lstStyle/>
          <a:p>
            <a:endParaRPr lang="nl-NL"/>
          </a:p>
        </p:txBody>
      </p:sp>
      <p:sp>
        <p:nvSpPr>
          <p:cNvPr id="18" name="Tijdelijke aanduiding voor afbeelding 2">
            <a:extLst>
              <a:ext uri="{FF2B5EF4-FFF2-40B4-BE49-F238E27FC236}">
                <a16:creationId xmlns:a16="http://schemas.microsoft.com/office/drawing/2014/main" id="{DDBC530D-859D-EA40-99D2-2B8993BBC628}"/>
              </a:ext>
            </a:extLst>
          </p:cNvPr>
          <p:cNvSpPr>
            <a:spLocks noGrp="1"/>
          </p:cNvSpPr>
          <p:nvPr>
            <p:ph type="pic" sz="quarter" idx="22"/>
          </p:nvPr>
        </p:nvSpPr>
        <p:spPr>
          <a:xfrm>
            <a:off x="2146874" y="3816350"/>
            <a:ext cx="720000" cy="720725"/>
          </a:xfrm>
        </p:spPr>
        <p:txBody>
          <a:bodyPr/>
          <a:lstStyle/>
          <a:p>
            <a:endParaRPr lang="nl-NL"/>
          </a:p>
        </p:txBody>
      </p:sp>
      <p:sp>
        <p:nvSpPr>
          <p:cNvPr id="20" name="Tijdelijke aanduiding voor afbeelding 2">
            <a:extLst>
              <a:ext uri="{FF2B5EF4-FFF2-40B4-BE49-F238E27FC236}">
                <a16:creationId xmlns:a16="http://schemas.microsoft.com/office/drawing/2014/main" id="{5EF1FD5C-DC4F-0A44-BD56-D06AD6E5E85C}"/>
              </a:ext>
            </a:extLst>
          </p:cNvPr>
          <p:cNvSpPr>
            <a:spLocks noGrp="1"/>
          </p:cNvSpPr>
          <p:nvPr>
            <p:ph type="pic" sz="quarter" idx="23"/>
          </p:nvPr>
        </p:nvSpPr>
        <p:spPr>
          <a:xfrm>
            <a:off x="5705414" y="1758950"/>
            <a:ext cx="720000" cy="720725"/>
          </a:xfrm>
        </p:spPr>
        <p:txBody>
          <a:bodyPr/>
          <a:lstStyle/>
          <a:p>
            <a:endParaRPr lang="nl-NL"/>
          </a:p>
        </p:txBody>
      </p:sp>
      <p:sp>
        <p:nvSpPr>
          <p:cNvPr id="22" name="Tijdelijke aanduiding voor afbeelding 2">
            <a:extLst>
              <a:ext uri="{FF2B5EF4-FFF2-40B4-BE49-F238E27FC236}">
                <a16:creationId xmlns:a16="http://schemas.microsoft.com/office/drawing/2014/main" id="{6593C68B-AD2F-4B4B-A485-F6D6043AA9CC}"/>
              </a:ext>
            </a:extLst>
          </p:cNvPr>
          <p:cNvSpPr>
            <a:spLocks noGrp="1"/>
          </p:cNvSpPr>
          <p:nvPr>
            <p:ph type="pic" sz="quarter" idx="24"/>
          </p:nvPr>
        </p:nvSpPr>
        <p:spPr>
          <a:xfrm>
            <a:off x="5705414" y="3816350"/>
            <a:ext cx="720000" cy="720725"/>
          </a:xfrm>
        </p:spPr>
        <p:txBody>
          <a:bodyPr/>
          <a:lstStyle/>
          <a:p>
            <a:endParaRPr lang="nl-NL"/>
          </a:p>
        </p:txBody>
      </p:sp>
      <p:sp>
        <p:nvSpPr>
          <p:cNvPr id="25" name="Tijdelijke aanduiding voor afbeelding 2">
            <a:extLst>
              <a:ext uri="{FF2B5EF4-FFF2-40B4-BE49-F238E27FC236}">
                <a16:creationId xmlns:a16="http://schemas.microsoft.com/office/drawing/2014/main" id="{79327D27-EA5B-9645-A3CC-1914F8FCE354}"/>
              </a:ext>
            </a:extLst>
          </p:cNvPr>
          <p:cNvSpPr>
            <a:spLocks noGrp="1"/>
          </p:cNvSpPr>
          <p:nvPr>
            <p:ph type="pic" sz="quarter" idx="25"/>
          </p:nvPr>
        </p:nvSpPr>
        <p:spPr>
          <a:xfrm>
            <a:off x="9332534" y="1758950"/>
            <a:ext cx="720000" cy="720725"/>
          </a:xfrm>
        </p:spPr>
        <p:txBody>
          <a:bodyPr/>
          <a:lstStyle/>
          <a:p>
            <a:endParaRPr lang="nl-NL"/>
          </a:p>
        </p:txBody>
      </p:sp>
      <p:sp>
        <p:nvSpPr>
          <p:cNvPr id="26" name="Tijdelijke aanduiding voor afbeelding 2">
            <a:extLst>
              <a:ext uri="{FF2B5EF4-FFF2-40B4-BE49-F238E27FC236}">
                <a16:creationId xmlns:a16="http://schemas.microsoft.com/office/drawing/2014/main" id="{1975F4A1-5025-9D46-9836-6E26B86FCAEE}"/>
              </a:ext>
            </a:extLst>
          </p:cNvPr>
          <p:cNvSpPr>
            <a:spLocks noGrp="1"/>
          </p:cNvSpPr>
          <p:nvPr>
            <p:ph type="pic" sz="quarter" idx="26"/>
          </p:nvPr>
        </p:nvSpPr>
        <p:spPr>
          <a:xfrm>
            <a:off x="9332534" y="3816350"/>
            <a:ext cx="720000" cy="720725"/>
          </a:xfrm>
        </p:spPr>
        <p:txBody>
          <a:bodyPr/>
          <a:lstStyle/>
          <a:p>
            <a:endParaRPr lang="nl-NL"/>
          </a:p>
        </p:txBody>
      </p:sp>
      <p:sp>
        <p:nvSpPr>
          <p:cNvPr id="19" name="Tekstvak 18">
            <a:extLst>
              <a:ext uri="{FF2B5EF4-FFF2-40B4-BE49-F238E27FC236}">
                <a16:creationId xmlns:a16="http://schemas.microsoft.com/office/drawing/2014/main" id="{659CAB52-9181-4574-8F42-1D7E8FA7B9AD}"/>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47631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conen">
    <p:bg>
      <p:bgPr>
        <a:solidFill>
          <a:schemeClr val="bg1"/>
        </a:solidFill>
        <a:effectLst/>
      </p:bgPr>
    </p:bg>
    <p:spTree>
      <p:nvGrpSpPr>
        <p:cNvPr id="1" name=""/>
        <p:cNvGrpSpPr/>
        <p:nvPr/>
      </p:nvGrpSpPr>
      <p:grpSpPr>
        <a:xfrm>
          <a:off x="0" y="0"/>
          <a:ext cx="0" cy="0"/>
          <a:chOff x="0" y="0"/>
          <a:chExt cx="0" cy="0"/>
        </a:xfrm>
      </p:grpSpPr>
      <p:sp>
        <p:nvSpPr>
          <p:cNvPr id="24" name="Titel 1">
            <a:extLst>
              <a:ext uri="{FF2B5EF4-FFF2-40B4-BE49-F238E27FC236}">
                <a16:creationId xmlns:a16="http://schemas.microsoft.com/office/drawing/2014/main" id="{31877C88-44CD-134C-B9C4-43715E2CD74E}"/>
              </a:ext>
            </a:extLst>
          </p:cNvPr>
          <p:cNvSpPr>
            <a:spLocks noGrp="1"/>
          </p:cNvSpPr>
          <p:nvPr>
            <p:ph type="title"/>
          </p:nvPr>
        </p:nvSpPr>
        <p:spPr>
          <a:xfrm>
            <a:off x="838200" y="365125"/>
            <a:ext cx="10515600" cy="1325563"/>
          </a:xfrm>
        </p:spPr>
        <p:txBody>
          <a:bodyPr/>
          <a:lstStyle>
            <a:lvl1pPr algn="ctr">
              <a:defRPr/>
            </a:lvl1pPr>
          </a:lstStyle>
          <a:p>
            <a:r>
              <a:rPr lang="nl-NL"/>
              <a:t>Klik om stijl te bewerken</a:t>
            </a:r>
          </a:p>
        </p:txBody>
      </p:sp>
      <p:sp>
        <p:nvSpPr>
          <p:cNvPr id="27" name="Tijdelijke aanduiding voor tekst 26">
            <a:extLst>
              <a:ext uri="{FF2B5EF4-FFF2-40B4-BE49-F238E27FC236}">
                <a16:creationId xmlns:a16="http://schemas.microsoft.com/office/drawing/2014/main" id="{CBF1C15A-70E0-3947-81B0-964322C9A47F}"/>
              </a:ext>
            </a:extLst>
          </p:cNvPr>
          <p:cNvSpPr>
            <a:spLocks noGrp="1"/>
          </p:cNvSpPr>
          <p:nvPr>
            <p:ph type="body" sz="quarter" idx="15" hasCustomPrompt="1"/>
          </p:nvPr>
        </p:nvSpPr>
        <p:spPr>
          <a:xfrm>
            <a:off x="2165026" y="2852244"/>
            <a:ext cx="3420000" cy="1080000"/>
          </a:xfrm>
        </p:spPr>
        <p:txBody>
          <a:bodyPr/>
          <a:lstStyle>
            <a:lvl4pPr algn="ctr">
              <a:defRPr/>
            </a:lvl4pPr>
          </a:lstStyle>
          <a:p>
            <a:pPr lvl="3"/>
            <a:r>
              <a:rPr lang="nl-NL"/>
              <a:t>65 bevlogen verschilmakers</a:t>
            </a:r>
          </a:p>
        </p:txBody>
      </p:sp>
      <p:sp>
        <p:nvSpPr>
          <p:cNvPr id="33" name="Tijdelijke aanduiding voor tekst 32">
            <a:extLst>
              <a:ext uri="{FF2B5EF4-FFF2-40B4-BE49-F238E27FC236}">
                <a16:creationId xmlns:a16="http://schemas.microsoft.com/office/drawing/2014/main" id="{50E38619-25B1-A343-8E1D-19213AE24691}"/>
              </a:ext>
            </a:extLst>
          </p:cNvPr>
          <p:cNvSpPr>
            <a:spLocks noGrp="1"/>
          </p:cNvSpPr>
          <p:nvPr>
            <p:ph type="body" sz="quarter" idx="18" hasCustomPrompt="1"/>
          </p:nvPr>
        </p:nvSpPr>
        <p:spPr>
          <a:xfrm>
            <a:off x="2154603" y="4230218"/>
            <a:ext cx="3420000" cy="1080000"/>
          </a:xfrm>
        </p:spPr>
        <p:txBody>
          <a:bodyPr/>
          <a:lstStyle>
            <a:lvl4pPr algn="ctr">
              <a:defRPr/>
            </a:lvl4pPr>
          </a:lstStyle>
          <a:p>
            <a:pPr lvl="3"/>
            <a:r>
              <a:rPr lang="nl-NL"/>
              <a:t>400 tevreden opdrachtgevers</a:t>
            </a:r>
          </a:p>
        </p:txBody>
      </p:sp>
      <p:pic>
        <p:nvPicPr>
          <p:cNvPr id="40" name="Afbeelding 39">
            <a:extLst>
              <a:ext uri="{FF2B5EF4-FFF2-40B4-BE49-F238E27FC236}">
                <a16:creationId xmlns:a16="http://schemas.microsoft.com/office/drawing/2014/main" id="{1F28BDC6-FFF1-7341-A2F6-0D68A249583E}"/>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3" name="Tijdelijke aanduiding voor afbeelding 2">
            <a:extLst>
              <a:ext uri="{FF2B5EF4-FFF2-40B4-BE49-F238E27FC236}">
                <a16:creationId xmlns:a16="http://schemas.microsoft.com/office/drawing/2014/main" id="{828A47F0-FE3B-6447-BF5C-C1D9DE41259B}"/>
              </a:ext>
            </a:extLst>
          </p:cNvPr>
          <p:cNvSpPr>
            <a:spLocks noGrp="1"/>
          </p:cNvSpPr>
          <p:nvPr>
            <p:ph type="pic" sz="quarter" idx="21"/>
          </p:nvPr>
        </p:nvSpPr>
        <p:spPr>
          <a:xfrm>
            <a:off x="1059420" y="2858452"/>
            <a:ext cx="720000" cy="720725"/>
          </a:xfrm>
        </p:spPr>
        <p:txBody>
          <a:bodyPr/>
          <a:lstStyle/>
          <a:p>
            <a:endParaRPr lang="nl-NL"/>
          </a:p>
        </p:txBody>
      </p:sp>
      <p:sp>
        <p:nvSpPr>
          <p:cNvPr id="18" name="Tijdelijke aanduiding voor afbeelding 2">
            <a:extLst>
              <a:ext uri="{FF2B5EF4-FFF2-40B4-BE49-F238E27FC236}">
                <a16:creationId xmlns:a16="http://schemas.microsoft.com/office/drawing/2014/main" id="{DDBC530D-859D-EA40-99D2-2B8993BBC628}"/>
              </a:ext>
            </a:extLst>
          </p:cNvPr>
          <p:cNvSpPr>
            <a:spLocks noGrp="1"/>
          </p:cNvSpPr>
          <p:nvPr>
            <p:ph type="pic" sz="quarter" idx="22"/>
          </p:nvPr>
        </p:nvSpPr>
        <p:spPr>
          <a:xfrm>
            <a:off x="1059420" y="4230218"/>
            <a:ext cx="720000" cy="720725"/>
          </a:xfrm>
        </p:spPr>
        <p:txBody>
          <a:bodyPr/>
          <a:lstStyle/>
          <a:p>
            <a:endParaRPr lang="nl-NL"/>
          </a:p>
        </p:txBody>
      </p:sp>
      <p:sp>
        <p:nvSpPr>
          <p:cNvPr id="17" name="Tijdelijke aanduiding voor tekst 26">
            <a:extLst>
              <a:ext uri="{FF2B5EF4-FFF2-40B4-BE49-F238E27FC236}">
                <a16:creationId xmlns:a16="http://schemas.microsoft.com/office/drawing/2014/main" id="{8A2D62FB-A0EB-7745-AC52-571FE85987EA}"/>
              </a:ext>
            </a:extLst>
          </p:cNvPr>
          <p:cNvSpPr>
            <a:spLocks noGrp="1"/>
          </p:cNvSpPr>
          <p:nvPr>
            <p:ph type="body" sz="quarter" idx="23" hasCustomPrompt="1"/>
          </p:nvPr>
        </p:nvSpPr>
        <p:spPr>
          <a:xfrm>
            <a:off x="7684382" y="2852244"/>
            <a:ext cx="3420000" cy="1080000"/>
          </a:xfrm>
        </p:spPr>
        <p:txBody>
          <a:bodyPr/>
          <a:lstStyle>
            <a:lvl4pPr algn="ctr">
              <a:defRPr/>
            </a:lvl4pPr>
          </a:lstStyle>
          <a:p>
            <a:pPr lvl="3"/>
            <a:r>
              <a:rPr lang="nl-NL"/>
              <a:t>65 bevlogen verschilmakers</a:t>
            </a:r>
          </a:p>
        </p:txBody>
      </p:sp>
      <p:sp>
        <p:nvSpPr>
          <p:cNvPr id="19" name="Tijdelijke aanduiding voor tekst 32">
            <a:extLst>
              <a:ext uri="{FF2B5EF4-FFF2-40B4-BE49-F238E27FC236}">
                <a16:creationId xmlns:a16="http://schemas.microsoft.com/office/drawing/2014/main" id="{F3AC2CA0-F986-DB48-A773-971C7B401582}"/>
              </a:ext>
            </a:extLst>
          </p:cNvPr>
          <p:cNvSpPr>
            <a:spLocks noGrp="1"/>
          </p:cNvSpPr>
          <p:nvPr>
            <p:ph type="body" sz="quarter" idx="24" hasCustomPrompt="1"/>
          </p:nvPr>
        </p:nvSpPr>
        <p:spPr>
          <a:xfrm>
            <a:off x="7673959" y="4230218"/>
            <a:ext cx="3420000" cy="1080000"/>
          </a:xfrm>
        </p:spPr>
        <p:txBody>
          <a:bodyPr/>
          <a:lstStyle>
            <a:lvl4pPr algn="ctr">
              <a:defRPr/>
            </a:lvl4pPr>
          </a:lstStyle>
          <a:p>
            <a:pPr lvl="3"/>
            <a:r>
              <a:rPr lang="nl-NL"/>
              <a:t>400 tevreden opdrachtgevers</a:t>
            </a:r>
          </a:p>
        </p:txBody>
      </p:sp>
      <p:sp>
        <p:nvSpPr>
          <p:cNvPr id="21" name="Tijdelijke aanduiding voor afbeelding 2">
            <a:extLst>
              <a:ext uri="{FF2B5EF4-FFF2-40B4-BE49-F238E27FC236}">
                <a16:creationId xmlns:a16="http://schemas.microsoft.com/office/drawing/2014/main" id="{4C0AC593-7C07-C242-A12B-A79EB04CC7CC}"/>
              </a:ext>
            </a:extLst>
          </p:cNvPr>
          <p:cNvSpPr>
            <a:spLocks noGrp="1"/>
          </p:cNvSpPr>
          <p:nvPr>
            <p:ph type="pic" sz="quarter" idx="25"/>
          </p:nvPr>
        </p:nvSpPr>
        <p:spPr>
          <a:xfrm>
            <a:off x="6578776" y="2858452"/>
            <a:ext cx="720000" cy="720725"/>
          </a:xfrm>
        </p:spPr>
        <p:txBody>
          <a:bodyPr/>
          <a:lstStyle/>
          <a:p>
            <a:endParaRPr lang="nl-NL"/>
          </a:p>
        </p:txBody>
      </p:sp>
      <p:sp>
        <p:nvSpPr>
          <p:cNvPr id="23" name="Tijdelijke aanduiding voor afbeelding 2">
            <a:extLst>
              <a:ext uri="{FF2B5EF4-FFF2-40B4-BE49-F238E27FC236}">
                <a16:creationId xmlns:a16="http://schemas.microsoft.com/office/drawing/2014/main" id="{006B0841-01F9-1644-A137-A1DBDF48925E}"/>
              </a:ext>
            </a:extLst>
          </p:cNvPr>
          <p:cNvSpPr>
            <a:spLocks noGrp="1"/>
          </p:cNvSpPr>
          <p:nvPr>
            <p:ph type="pic" sz="quarter" idx="26"/>
          </p:nvPr>
        </p:nvSpPr>
        <p:spPr>
          <a:xfrm>
            <a:off x="6578776" y="4230218"/>
            <a:ext cx="720000" cy="720725"/>
          </a:xfrm>
        </p:spPr>
        <p:txBody>
          <a:bodyPr/>
          <a:lstStyle/>
          <a:p>
            <a:endParaRPr lang="nl-NL"/>
          </a:p>
        </p:txBody>
      </p:sp>
      <p:sp>
        <p:nvSpPr>
          <p:cNvPr id="14" name="Tekstvak 13">
            <a:extLst>
              <a:ext uri="{FF2B5EF4-FFF2-40B4-BE49-F238E27FC236}">
                <a16:creationId xmlns:a16="http://schemas.microsoft.com/office/drawing/2014/main" id="{7C04EEA5-EDBE-4CBF-8C1A-BF976BF9E081}"/>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271622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elijking">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98B7F-AE30-3848-96ED-7C1635880A55}"/>
              </a:ext>
            </a:extLst>
          </p:cNvPr>
          <p:cNvSpPr>
            <a:spLocks noGrp="1"/>
          </p:cNvSpPr>
          <p:nvPr>
            <p:ph type="title"/>
          </p:nvPr>
        </p:nvSpPr>
        <p:spPr>
          <a:xfrm>
            <a:off x="839788" y="365125"/>
            <a:ext cx="10515600" cy="1325563"/>
          </a:xfrm>
        </p:spPr>
        <p:txBody>
          <a:bodyPr/>
          <a:lstStyle/>
          <a:p>
            <a:r>
              <a:rPr lang="nl-NL"/>
              <a:t>Klik om stijl te bewerken</a:t>
            </a:r>
          </a:p>
        </p:txBody>
      </p:sp>
      <p:sp>
        <p:nvSpPr>
          <p:cNvPr id="8" name="Tijdelijke aanduiding voor tabel 7">
            <a:extLst>
              <a:ext uri="{FF2B5EF4-FFF2-40B4-BE49-F238E27FC236}">
                <a16:creationId xmlns:a16="http://schemas.microsoft.com/office/drawing/2014/main" id="{CB6CB268-8654-0F46-AB0D-F2F053CBBB96}"/>
              </a:ext>
            </a:extLst>
          </p:cNvPr>
          <p:cNvSpPr>
            <a:spLocks noGrp="1"/>
          </p:cNvSpPr>
          <p:nvPr>
            <p:ph type="tbl" sz="quarter" idx="10"/>
          </p:nvPr>
        </p:nvSpPr>
        <p:spPr>
          <a:xfrm>
            <a:off x="839788" y="1957388"/>
            <a:ext cx="10515600" cy="4495800"/>
          </a:xfrm>
        </p:spPr>
        <p:txBody>
          <a:bodyPr/>
          <a:lstStyle/>
          <a:p>
            <a:r>
              <a:rPr lang="nl-NL"/>
              <a:t>Klik op het pictogram als u een tabel wilt toevoegen</a:t>
            </a:r>
          </a:p>
        </p:txBody>
      </p:sp>
      <p:sp>
        <p:nvSpPr>
          <p:cNvPr id="6" name="Tekstvak 5">
            <a:extLst>
              <a:ext uri="{FF2B5EF4-FFF2-40B4-BE49-F238E27FC236}">
                <a16:creationId xmlns:a16="http://schemas.microsoft.com/office/drawing/2014/main" id="{D69C9FCB-BA18-4439-8645-175B824A2919}"/>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115484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RAC in...">
    <p:bg>
      <p:bgPr>
        <a:solidFill>
          <a:schemeClr val="bg1"/>
        </a:solidFill>
        <a:effectLst/>
      </p:bgPr>
    </p:bg>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A364ADBD-EC27-0548-B95C-F782FEF091DF}"/>
              </a:ext>
            </a:extLst>
          </p:cNvPr>
          <p:cNvPicPr>
            <a:picLocks noChangeAspect="1"/>
          </p:cNvPicPr>
          <p:nvPr userDrawn="1"/>
        </p:nvPicPr>
        <p:blipFill>
          <a:blip r:embed="rId2"/>
          <a:stretch>
            <a:fillRect/>
          </a:stretch>
        </p:blipFill>
        <p:spPr>
          <a:xfrm>
            <a:off x="0" y="6110659"/>
            <a:ext cx="12192000" cy="1384300"/>
          </a:xfrm>
          <a:prstGeom prst="rect">
            <a:avLst/>
          </a:prstGeom>
        </p:spPr>
      </p:pic>
      <p:sp>
        <p:nvSpPr>
          <p:cNvPr id="5" name="Tijdelijke aanduiding voor afbeelding 4">
            <a:extLst>
              <a:ext uri="{FF2B5EF4-FFF2-40B4-BE49-F238E27FC236}">
                <a16:creationId xmlns:a16="http://schemas.microsoft.com/office/drawing/2014/main" id="{929F994B-9D0F-8247-A74B-DF74B83FD14B}"/>
              </a:ext>
            </a:extLst>
          </p:cNvPr>
          <p:cNvSpPr>
            <a:spLocks noGrp="1"/>
          </p:cNvSpPr>
          <p:nvPr>
            <p:ph type="pic" sz="quarter" idx="10"/>
          </p:nvPr>
        </p:nvSpPr>
        <p:spPr>
          <a:xfrm>
            <a:off x="2388141" y="5880985"/>
            <a:ext cx="1613081" cy="757939"/>
          </a:xfrm>
        </p:spPr>
        <p:txBody>
          <a:bodyPr/>
          <a:lstStyle/>
          <a:p>
            <a:r>
              <a:rPr lang="nl-NL"/>
              <a:t>Klik op het pictogram als u een afbeelding wilt toevoegen</a:t>
            </a:r>
          </a:p>
        </p:txBody>
      </p:sp>
      <p:sp>
        <p:nvSpPr>
          <p:cNvPr id="7" name="Tijdelijke aanduiding voor afbeelding 4">
            <a:extLst>
              <a:ext uri="{FF2B5EF4-FFF2-40B4-BE49-F238E27FC236}">
                <a16:creationId xmlns:a16="http://schemas.microsoft.com/office/drawing/2014/main" id="{EBB1665E-43E2-A646-8DE7-B298972C7E93}"/>
              </a:ext>
            </a:extLst>
          </p:cNvPr>
          <p:cNvSpPr>
            <a:spLocks noGrp="1"/>
          </p:cNvSpPr>
          <p:nvPr>
            <p:ph type="pic" sz="quarter" idx="11"/>
          </p:nvPr>
        </p:nvSpPr>
        <p:spPr>
          <a:xfrm>
            <a:off x="4195772" y="5880985"/>
            <a:ext cx="1613081" cy="757939"/>
          </a:xfrm>
        </p:spPr>
        <p:txBody>
          <a:bodyPr/>
          <a:lstStyle/>
          <a:p>
            <a:r>
              <a:rPr lang="nl-NL"/>
              <a:t>Klik op het pictogram als u een afbeelding wilt toevoegen</a:t>
            </a:r>
          </a:p>
        </p:txBody>
      </p:sp>
      <p:sp>
        <p:nvSpPr>
          <p:cNvPr id="10" name="Titel 1">
            <a:extLst>
              <a:ext uri="{FF2B5EF4-FFF2-40B4-BE49-F238E27FC236}">
                <a16:creationId xmlns:a16="http://schemas.microsoft.com/office/drawing/2014/main" id="{9B8EE6B3-5E30-1C4E-A90C-A89469ADBEB6}"/>
              </a:ext>
            </a:extLst>
          </p:cNvPr>
          <p:cNvSpPr>
            <a:spLocks noGrp="1"/>
          </p:cNvSpPr>
          <p:nvPr>
            <p:ph type="title"/>
          </p:nvPr>
        </p:nvSpPr>
        <p:spPr>
          <a:xfrm>
            <a:off x="838200" y="645661"/>
            <a:ext cx="10440000" cy="764489"/>
          </a:xfrm>
        </p:spPr>
        <p:txBody>
          <a:bodyPr/>
          <a:lstStyle/>
          <a:p>
            <a:r>
              <a:rPr lang="nl-NL"/>
              <a:t>Klik om stijl te bewerken</a:t>
            </a:r>
          </a:p>
        </p:txBody>
      </p:sp>
      <p:sp>
        <p:nvSpPr>
          <p:cNvPr id="11" name="Tijdelijke aanduiding voor inhoud 2">
            <a:extLst>
              <a:ext uri="{FF2B5EF4-FFF2-40B4-BE49-F238E27FC236}">
                <a16:creationId xmlns:a16="http://schemas.microsoft.com/office/drawing/2014/main" id="{B6D97FA7-21B5-214F-BB74-AFA1F0C03BC8}"/>
              </a:ext>
            </a:extLst>
          </p:cNvPr>
          <p:cNvSpPr>
            <a:spLocks noGrp="1"/>
          </p:cNvSpPr>
          <p:nvPr>
            <p:ph idx="1" hasCustomPrompt="1"/>
          </p:nvPr>
        </p:nvSpPr>
        <p:spPr>
          <a:xfrm>
            <a:off x="838200" y="2095046"/>
            <a:ext cx="10440000" cy="3012583"/>
          </a:xfrm>
        </p:spPr>
        <p:txBody>
          <a:bodyPr/>
          <a:lstStyle/>
          <a:p>
            <a:pPr lvl="0"/>
            <a:r>
              <a:rPr lang="nl-NL"/>
              <a:t>Kop</a:t>
            </a:r>
          </a:p>
        </p:txBody>
      </p:sp>
      <p:sp>
        <p:nvSpPr>
          <p:cNvPr id="12" name="Tijdelijke aanduiding voor tekst 13">
            <a:extLst>
              <a:ext uri="{FF2B5EF4-FFF2-40B4-BE49-F238E27FC236}">
                <a16:creationId xmlns:a16="http://schemas.microsoft.com/office/drawing/2014/main" id="{650FA692-C66F-D241-B6D6-58012BA9BE10}"/>
              </a:ext>
            </a:extLst>
          </p:cNvPr>
          <p:cNvSpPr>
            <a:spLocks noGrp="1"/>
          </p:cNvSpPr>
          <p:nvPr>
            <p:ph type="body" sz="quarter" idx="14"/>
          </p:nvPr>
        </p:nvSpPr>
        <p:spPr>
          <a:xfrm>
            <a:off x="838200" y="1350710"/>
            <a:ext cx="10439400" cy="685800"/>
          </a:xfrm>
        </p:spPr>
        <p:txBody>
          <a:bodyPr/>
          <a:lstStyle>
            <a:lvl5pPr>
              <a:defRPr baseline="0">
                <a:solidFill>
                  <a:schemeClr val="accent1"/>
                </a:solidFill>
              </a:defRPr>
            </a:lvl5pPr>
          </a:lstStyle>
          <a:p>
            <a:pPr lvl="0"/>
            <a:r>
              <a:rPr lang="nl-NL"/>
              <a:t>Klikken om de tekststijl van het model te bewerken</a:t>
            </a:r>
          </a:p>
        </p:txBody>
      </p:sp>
      <p:sp>
        <p:nvSpPr>
          <p:cNvPr id="13" name="Tijdelijke aanduiding voor afbeelding 4">
            <a:extLst>
              <a:ext uri="{FF2B5EF4-FFF2-40B4-BE49-F238E27FC236}">
                <a16:creationId xmlns:a16="http://schemas.microsoft.com/office/drawing/2014/main" id="{E96F05DF-37C3-4F4D-857F-8EB85FC5AB2E}"/>
              </a:ext>
            </a:extLst>
          </p:cNvPr>
          <p:cNvSpPr>
            <a:spLocks noGrp="1"/>
          </p:cNvSpPr>
          <p:nvPr>
            <p:ph type="pic" sz="quarter" idx="15"/>
          </p:nvPr>
        </p:nvSpPr>
        <p:spPr>
          <a:xfrm>
            <a:off x="6003403" y="5880985"/>
            <a:ext cx="1613081" cy="757939"/>
          </a:xfrm>
        </p:spPr>
        <p:txBody>
          <a:bodyPr/>
          <a:lstStyle/>
          <a:p>
            <a:r>
              <a:rPr lang="nl-NL"/>
              <a:t>Klik op het pictogram als u een afbeelding wilt toevoegen</a:t>
            </a:r>
          </a:p>
        </p:txBody>
      </p:sp>
      <p:sp>
        <p:nvSpPr>
          <p:cNvPr id="14" name="Tijdelijke aanduiding voor afbeelding 4">
            <a:extLst>
              <a:ext uri="{FF2B5EF4-FFF2-40B4-BE49-F238E27FC236}">
                <a16:creationId xmlns:a16="http://schemas.microsoft.com/office/drawing/2014/main" id="{221F11BF-8791-5441-B922-E8894C8AB185}"/>
              </a:ext>
            </a:extLst>
          </p:cNvPr>
          <p:cNvSpPr>
            <a:spLocks noGrp="1"/>
          </p:cNvSpPr>
          <p:nvPr>
            <p:ph type="pic" sz="quarter" idx="16"/>
          </p:nvPr>
        </p:nvSpPr>
        <p:spPr>
          <a:xfrm>
            <a:off x="7811034" y="5880985"/>
            <a:ext cx="1613081" cy="757939"/>
          </a:xfrm>
        </p:spPr>
        <p:txBody>
          <a:bodyPr/>
          <a:lstStyle/>
          <a:p>
            <a:r>
              <a:rPr lang="nl-NL"/>
              <a:t>Klik op het pictogram als u een afbeelding wilt toevoegen</a:t>
            </a:r>
          </a:p>
        </p:txBody>
      </p:sp>
      <p:sp>
        <p:nvSpPr>
          <p:cNvPr id="6" name="Tekstvak 5">
            <a:extLst>
              <a:ext uri="{FF2B5EF4-FFF2-40B4-BE49-F238E27FC236}">
                <a16:creationId xmlns:a16="http://schemas.microsoft.com/office/drawing/2014/main" id="{A37D77D4-C820-7F44-8416-87B34865B293}"/>
              </a:ext>
            </a:extLst>
          </p:cNvPr>
          <p:cNvSpPr txBox="1"/>
          <p:nvPr userDrawn="1"/>
        </p:nvSpPr>
        <p:spPr>
          <a:xfrm>
            <a:off x="766865" y="6110659"/>
            <a:ext cx="1738009" cy="276999"/>
          </a:xfrm>
          <a:prstGeom prst="rect">
            <a:avLst/>
          </a:prstGeom>
          <a:noFill/>
        </p:spPr>
        <p:txBody>
          <a:bodyPr wrap="square" rtlCol="0">
            <a:spAutoFit/>
          </a:bodyPr>
          <a:lstStyle/>
          <a:p>
            <a:r>
              <a:rPr lang="nl-NL" sz="1200" b="1" i="0" baseline="0">
                <a:latin typeface="Cera Pro" pitchFamily="2" charset="0"/>
              </a:rPr>
              <a:t>Partners &amp; klanten:</a:t>
            </a:r>
          </a:p>
        </p:txBody>
      </p:sp>
      <p:sp>
        <p:nvSpPr>
          <p:cNvPr id="19" name="Tijdelijke aanduiding voor afbeelding 4">
            <a:extLst>
              <a:ext uri="{FF2B5EF4-FFF2-40B4-BE49-F238E27FC236}">
                <a16:creationId xmlns:a16="http://schemas.microsoft.com/office/drawing/2014/main" id="{F9C7DB44-156C-224B-9F39-CE4883213C7E}"/>
              </a:ext>
            </a:extLst>
          </p:cNvPr>
          <p:cNvSpPr>
            <a:spLocks noGrp="1"/>
          </p:cNvSpPr>
          <p:nvPr>
            <p:ph type="pic" sz="quarter" idx="17"/>
          </p:nvPr>
        </p:nvSpPr>
        <p:spPr>
          <a:xfrm>
            <a:off x="9607409" y="5880985"/>
            <a:ext cx="1613081" cy="757939"/>
          </a:xfrm>
        </p:spPr>
        <p:txBody>
          <a:bodyPr/>
          <a:lstStyle/>
          <a:p>
            <a:r>
              <a:rPr lang="nl-NL"/>
              <a:t>Klik op het pictogram als u een afbeelding wilt toevoegen</a:t>
            </a:r>
          </a:p>
        </p:txBody>
      </p:sp>
      <p:sp>
        <p:nvSpPr>
          <p:cNvPr id="18" name="Tekstvak 17">
            <a:extLst>
              <a:ext uri="{FF2B5EF4-FFF2-40B4-BE49-F238E27FC236}">
                <a16:creationId xmlns:a16="http://schemas.microsoft.com/office/drawing/2014/main" id="{6EBE4EB5-C122-4DEF-849B-6C16C5199194}"/>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390959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F3E37-6E74-C349-A086-3552DED86C08}"/>
              </a:ext>
            </a:extLst>
          </p:cNvPr>
          <p:cNvSpPr>
            <a:spLocks noGrp="1"/>
          </p:cNvSpPr>
          <p:nvPr>
            <p:ph type="title"/>
          </p:nvPr>
        </p:nvSpPr>
        <p:spPr/>
        <p:txBody>
          <a:bodyPr/>
          <a:lstStyle/>
          <a:p>
            <a:r>
              <a:rPr lang="nl-NL"/>
              <a:t>Klik om stijl te bewerken</a:t>
            </a:r>
          </a:p>
        </p:txBody>
      </p:sp>
      <p:sp>
        <p:nvSpPr>
          <p:cNvPr id="5" name="Tekstvak 4">
            <a:extLst>
              <a:ext uri="{FF2B5EF4-FFF2-40B4-BE49-F238E27FC236}">
                <a16:creationId xmlns:a16="http://schemas.microsoft.com/office/drawing/2014/main" id="{1DBE016F-91CB-4C91-95BE-58F72FC7A0F5}"/>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52160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Afbeelding zonder omschrijv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A162FF1B-91E7-CB4B-A9CA-5B15567040B1}"/>
              </a:ext>
            </a:extLst>
          </p:cNvPr>
          <p:cNvSpPr>
            <a:spLocks noGrp="1"/>
          </p:cNvSpPr>
          <p:nvPr>
            <p:ph type="pic" sz="quarter" idx="11"/>
          </p:nvPr>
        </p:nvSpPr>
        <p:spPr>
          <a:xfrm>
            <a:off x="834887" y="635034"/>
            <a:ext cx="10695633" cy="5331264"/>
          </a:xfrm>
        </p:spPr>
        <p:txBody>
          <a:bodyPr/>
          <a:lstStyle/>
          <a:p>
            <a:r>
              <a:rPr lang="nl-NL"/>
              <a:t>Klik op het pictogram als u een afbeelding wilt toevoegen</a:t>
            </a:r>
          </a:p>
        </p:txBody>
      </p:sp>
      <p:pic>
        <p:nvPicPr>
          <p:cNvPr id="10" name="Afbeelding 9">
            <a:extLst>
              <a:ext uri="{FF2B5EF4-FFF2-40B4-BE49-F238E27FC236}">
                <a16:creationId xmlns:a16="http://schemas.microsoft.com/office/drawing/2014/main" id="{933EDE9A-9285-AF42-9F82-DB2763AA94BE}"/>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6" name="Tekstvak 5">
            <a:extLst>
              <a:ext uri="{FF2B5EF4-FFF2-40B4-BE49-F238E27FC236}">
                <a16:creationId xmlns:a16="http://schemas.microsoft.com/office/drawing/2014/main" id="{332D2D3C-9359-407A-891B-2D1616505B92}"/>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169042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met omschrijv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A162FF1B-91E7-CB4B-A9CA-5B15567040B1}"/>
              </a:ext>
            </a:extLst>
          </p:cNvPr>
          <p:cNvSpPr>
            <a:spLocks noGrp="1"/>
          </p:cNvSpPr>
          <p:nvPr>
            <p:ph type="pic" sz="quarter" idx="11"/>
          </p:nvPr>
        </p:nvSpPr>
        <p:spPr>
          <a:xfrm>
            <a:off x="706978" y="617993"/>
            <a:ext cx="5327028" cy="3610296"/>
          </a:xfrm>
        </p:spPr>
        <p:txBody>
          <a:bodyPr/>
          <a:lstStyle/>
          <a:p>
            <a:r>
              <a:rPr lang="nl-NL"/>
              <a:t>Klik op het pictogram als u een afbeelding wilt toevoegen</a:t>
            </a:r>
          </a:p>
        </p:txBody>
      </p:sp>
      <p:sp>
        <p:nvSpPr>
          <p:cNvPr id="7" name="Tijdelijke aanduiding voor inhoud 6">
            <a:extLst>
              <a:ext uri="{FF2B5EF4-FFF2-40B4-BE49-F238E27FC236}">
                <a16:creationId xmlns:a16="http://schemas.microsoft.com/office/drawing/2014/main" id="{1C9ED51C-62FD-054B-A9A4-64AF1ACBAAFB}"/>
              </a:ext>
            </a:extLst>
          </p:cNvPr>
          <p:cNvSpPr>
            <a:spLocks noGrp="1"/>
          </p:cNvSpPr>
          <p:nvPr>
            <p:ph sz="quarter" idx="10"/>
          </p:nvPr>
        </p:nvSpPr>
        <p:spPr>
          <a:xfrm>
            <a:off x="706977" y="4448326"/>
            <a:ext cx="5327027" cy="1083469"/>
          </a:xfrm>
        </p:spPr>
        <p:txBody>
          <a:bodyPr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0" name="Afbeelding 9">
            <a:extLst>
              <a:ext uri="{FF2B5EF4-FFF2-40B4-BE49-F238E27FC236}">
                <a16:creationId xmlns:a16="http://schemas.microsoft.com/office/drawing/2014/main" id="{933EDE9A-9285-AF42-9F82-DB2763AA94BE}"/>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5" name="Tijdelijke aanduiding voor afbeelding 8">
            <a:extLst>
              <a:ext uri="{FF2B5EF4-FFF2-40B4-BE49-F238E27FC236}">
                <a16:creationId xmlns:a16="http://schemas.microsoft.com/office/drawing/2014/main" id="{8501DCC1-47FA-424A-899C-142995796DF2}"/>
              </a:ext>
            </a:extLst>
          </p:cNvPr>
          <p:cNvSpPr>
            <a:spLocks noGrp="1"/>
          </p:cNvSpPr>
          <p:nvPr>
            <p:ph type="pic" sz="quarter" idx="12"/>
          </p:nvPr>
        </p:nvSpPr>
        <p:spPr>
          <a:xfrm>
            <a:off x="6157996" y="617993"/>
            <a:ext cx="5327028" cy="3610296"/>
          </a:xfrm>
        </p:spPr>
        <p:txBody>
          <a:bodyPr/>
          <a:lstStyle/>
          <a:p>
            <a:r>
              <a:rPr lang="nl-NL"/>
              <a:t>Klik op het pictogram als u een afbeelding wilt toevoegen</a:t>
            </a:r>
          </a:p>
        </p:txBody>
      </p:sp>
      <p:sp>
        <p:nvSpPr>
          <p:cNvPr id="8" name="Tijdelijke aanduiding voor inhoud 6">
            <a:extLst>
              <a:ext uri="{FF2B5EF4-FFF2-40B4-BE49-F238E27FC236}">
                <a16:creationId xmlns:a16="http://schemas.microsoft.com/office/drawing/2014/main" id="{1A90D07A-D94A-8A4B-A8B9-A9029EBBC11B}"/>
              </a:ext>
            </a:extLst>
          </p:cNvPr>
          <p:cNvSpPr>
            <a:spLocks noGrp="1"/>
          </p:cNvSpPr>
          <p:nvPr>
            <p:ph sz="quarter" idx="13"/>
          </p:nvPr>
        </p:nvSpPr>
        <p:spPr>
          <a:xfrm>
            <a:off x="6167437" y="4448326"/>
            <a:ext cx="5327027" cy="1083469"/>
          </a:xfrm>
        </p:spPr>
        <p:txBody>
          <a:bodyPr ancho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ekstvak 12">
            <a:extLst>
              <a:ext uri="{FF2B5EF4-FFF2-40B4-BE49-F238E27FC236}">
                <a16:creationId xmlns:a16="http://schemas.microsoft.com/office/drawing/2014/main" id="{4DA57DC5-CEC3-4957-93CC-236FC435C979}"/>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172071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Adviseur">
    <p:bg>
      <p:bgPr>
        <a:solidFill>
          <a:schemeClr val="bg1"/>
        </a:soli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286C22E5-57F1-8B42-8AC2-6BA7A01C8E2D}"/>
              </a:ext>
            </a:extLst>
          </p:cNvPr>
          <p:cNvPicPr>
            <a:picLocks noChangeAspect="1"/>
          </p:cNvPicPr>
          <p:nvPr userDrawn="1"/>
        </p:nvPicPr>
        <p:blipFill>
          <a:blip r:embed="rId2"/>
          <a:stretch>
            <a:fillRect/>
          </a:stretch>
        </p:blipFill>
        <p:spPr>
          <a:xfrm>
            <a:off x="0" y="5092700"/>
            <a:ext cx="12192000" cy="1765300"/>
          </a:xfrm>
          <a:prstGeom prst="rect">
            <a:avLst/>
          </a:prstGeom>
        </p:spPr>
      </p:pic>
      <p:sp>
        <p:nvSpPr>
          <p:cNvPr id="12" name="Tijdelijke aanduiding voor tekst 6">
            <a:extLst>
              <a:ext uri="{FF2B5EF4-FFF2-40B4-BE49-F238E27FC236}">
                <a16:creationId xmlns:a16="http://schemas.microsoft.com/office/drawing/2014/main" id="{787B45DC-9803-1942-8070-4F177DBF818E}"/>
              </a:ext>
            </a:extLst>
          </p:cNvPr>
          <p:cNvSpPr>
            <a:spLocks noGrp="1"/>
          </p:cNvSpPr>
          <p:nvPr>
            <p:ph type="body" sz="quarter" idx="10"/>
          </p:nvPr>
        </p:nvSpPr>
        <p:spPr>
          <a:xfrm>
            <a:off x="838198" y="2936133"/>
            <a:ext cx="5760000" cy="66523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titel 1">
            <a:extLst>
              <a:ext uri="{FF2B5EF4-FFF2-40B4-BE49-F238E27FC236}">
                <a16:creationId xmlns:a16="http://schemas.microsoft.com/office/drawing/2014/main" id="{9E105641-23CB-2E4E-80C2-51CF01676779}"/>
              </a:ext>
            </a:extLst>
          </p:cNvPr>
          <p:cNvSpPr>
            <a:spLocks noGrp="1"/>
          </p:cNvSpPr>
          <p:nvPr>
            <p:ph type="title" hasCustomPrompt="1"/>
          </p:nvPr>
        </p:nvSpPr>
        <p:spPr>
          <a:xfrm>
            <a:off x="838199" y="2153136"/>
            <a:ext cx="5760000" cy="906213"/>
          </a:xfrm>
          <a:prstGeom prst="rect">
            <a:avLst/>
          </a:prstGeom>
          <a:noFill/>
        </p:spPr>
        <p:txBody>
          <a:bodyPr vert="horz" lIns="91440" tIns="45720" rIns="91440" bIns="45720" rtlCol="0" anchor="ctr">
            <a:noAutofit/>
          </a:bodyPr>
          <a:lstStyle/>
          <a:p>
            <a:r>
              <a:rPr lang="nl-NL"/>
              <a:t>Naam</a:t>
            </a:r>
          </a:p>
        </p:txBody>
      </p:sp>
      <p:pic>
        <p:nvPicPr>
          <p:cNvPr id="17" name="Afbeelding 16">
            <a:extLst>
              <a:ext uri="{FF2B5EF4-FFF2-40B4-BE49-F238E27FC236}">
                <a16:creationId xmlns:a16="http://schemas.microsoft.com/office/drawing/2014/main" id="{3791F4C1-F0B0-1949-8431-B35081917D33}"/>
              </a:ext>
            </a:extLst>
          </p:cNvPr>
          <p:cNvPicPr>
            <a:picLocks noChangeAspect="1"/>
          </p:cNvPicPr>
          <p:nvPr userDrawn="1"/>
        </p:nvPicPr>
        <p:blipFill>
          <a:blip r:embed="rId3"/>
          <a:stretch>
            <a:fillRect/>
          </a:stretch>
        </p:blipFill>
        <p:spPr>
          <a:xfrm>
            <a:off x="946519" y="6111731"/>
            <a:ext cx="1097623" cy="489565"/>
          </a:xfrm>
          <a:prstGeom prst="rect">
            <a:avLst/>
          </a:prstGeom>
        </p:spPr>
      </p:pic>
      <p:sp>
        <p:nvSpPr>
          <p:cNvPr id="8" name="Tekstvak 7">
            <a:extLst>
              <a:ext uri="{FF2B5EF4-FFF2-40B4-BE49-F238E27FC236}">
                <a16:creationId xmlns:a16="http://schemas.microsoft.com/office/drawing/2014/main" id="{A1B4B2E1-CB07-4F64-A95E-FFF1D8710CDD}"/>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1314241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 mensen achter ER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286C22E5-57F1-8B42-8AC2-6BA7A01C8E2D}"/>
              </a:ext>
            </a:extLst>
          </p:cNvPr>
          <p:cNvPicPr>
            <a:picLocks noChangeAspect="1"/>
          </p:cNvPicPr>
          <p:nvPr userDrawn="1"/>
        </p:nvPicPr>
        <p:blipFill>
          <a:blip r:embed="rId3"/>
          <a:stretch>
            <a:fillRect/>
          </a:stretch>
        </p:blipFill>
        <p:spPr>
          <a:xfrm>
            <a:off x="0" y="5092700"/>
            <a:ext cx="12192000" cy="1765300"/>
          </a:xfrm>
          <a:prstGeom prst="rect">
            <a:avLst/>
          </a:prstGeom>
        </p:spPr>
      </p:pic>
      <p:sp>
        <p:nvSpPr>
          <p:cNvPr id="5" name="Tekstvak 4">
            <a:extLst>
              <a:ext uri="{FF2B5EF4-FFF2-40B4-BE49-F238E27FC236}">
                <a16:creationId xmlns:a16="http://schemas.microsoft.com/office/drawing/2014/main" id="{11D53D79-06E1-4C92-A097-F4AFC9A8C0AA}"/>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68952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p:bg>
      <p:bgPr>
        <a:gradFill>
          <a:gsLst>
            <a:gs pos="0">
              <a:srgbClr val="036494"/>
            </a:gs>
            <a:gs pos="100000">
              <a:srgbClr val="189DD9"/>
            </a:gs>
          </a:gsLst>
          <a:lin ang="10800000" scaled="0"/>
        </a:gra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DD86606-7A92-2D4E-9743-D85DA1AFDCD9}"/>
              </a:ext>
            </a:extLst>
          </p:cNvPr>
          <p:cNvPicPr>
            <a:picLocks noChangeAspect="1"/>
          </p:cNvPicPr>
          <p:nvPr userDrawn="1"/>
        </p:nvPicPr>
        <p:blipFill>
          <a:blip r:embed="rId2"/>
          <a:stretch>
            <a:fillRect/>
          </a:stretch>
        </p:blipFill>
        <p:spPr>
          <a:xfrm>
            <a:off x="0" y="5092700"/>
            <a:ext cx="12192000" cy="1765300"/>
          </a:xfrm>
          <a:prstGeom prst="rect">
            <a:avLst/>
          </a:prstGeom>
        </p:spPr>
      </p:pic>
      <p:sp>
        <p:nvSpPr>
          <p:cNvPr id="9" name="Tijdelijke aanduiding voor titel 1">
            <a:extLst>
              <a:ext uri="{FF2B5EF4-FFF2-40B4-BE49-F238E27FC236}">
                <a16:creationId xmlns:a16="http://schemas.microsoft.com/office/drawing/2014/main" id="{495CB59E-566A-6842-91A2-DA767E64C1A5}"/>
              </a:ext>
            </a:extLst>
          </p:cNvPr>
          <p:cNvSpPr>
            <a:spLocks noGrp="1"/>
          </p:cNvSpPr>
          <p:nvPr>
            <p:ph type="title" hasCustomPrompt="1"/>
          </p:nvPr>
        </p:nvSpPr>
        <p:spPr>
          <a:xfrm>
            <a:off x="838199" y="2351132"/>
            <a:ext cx="5760000" cy="1325563"/>
          </a:xfrm>
          <a:prstGeom prst="rect">
            <a:avLst/>
          </a:prstGeom>
          <a:noFill/>
        </p:spPr>
        <p:txBody>
          <a:bodyPr vert="horz" lIns="91440" tIns="45720" rIns="91440" bIns="45720" rtlCol="0" anchor="ctr">
            <a:noAutofit/>
          </a:bodyPr>
          <a:lstStyle/>
          <a:p>
            <a:r>
              <a:rPr lang="nl-NL"/>
              <a:t>Aangenaam: wij zijn ERAC.</a:t>
            </a:r>
          </a:p>
        </p:txBody>
      </p:sp>
      <p:sp>
        <p:nvSpPr>
          <p:cNvPr id="10" name="Tijdelijke aanduiding voor tekst 6">
            <a:extLst>
              <a:ext uri="{FF2B5EF4-FFF2-40B4-BE49-F238E27FC236}">
                <a16:creationId xmlns:a16="http://schemas.microsoft.com/office/drawing/2014/main" id="{8FF43E1C-6562-ED4E-86B7-A771191F1A91}"/>
              </a:ext>
            </a:extLst>
          </p:cNvPr>
          <p:cNvSpPr>
            <a:spLocks noGrp="1"/>
          </p:cNvSpPr>
          <p:nvPr>
            <p:ph type="body" sz="quarter" idx="10"/>
          </p:nvPr>
        </p:nvSpPr>
        <p:spPr>
          <a:xfrm>
            <a:off x="838198" y="3676696"/>
            <a:ext cx="5760000" cy="66523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6" name="Afbeelding 15">
            <a:extLst>
              <a:ext uri="{FF2B5EF4-FFF2-40B4-BE49-F238E27FC236}">
                <a16:creationId xmlns:a16="http://schemas.microsoft.com/office/drawing/2014/main" id="{4B2F8C72-D6CB-C34C-B839-45C2847FFA70}"/>
              </a:ext>
            </a:extLst>
          </p:cNvPr>
          <p:cNvPicPr>
            <a:picLocks noChangeAspect="1"/>
          </p:cNvPicPr>
          <p:nvPr userDrawn="1"/>
        </p:nvPicPr>
        <p:blipFill>
          <a:blip r:embed="rId3"/>
          <a:stretch>
            <a:fillRect/>
          </a:stretch>
        </p:blipFill>
        <p:spPr>
          <a:xfrm>
            <a:off x="946519" y="6111731"/>
            <a:ext cx="1097623" cy="489565"/>
          </a:xfrm>
          <a:prstGeom prst="rect">
            <a:avLst/>
          </a:prstGeom>
        </p:spPr>
      </p:pic>
      <p:sp>
        <p:nvSpPr>
          <p:cNvPr id="8" name="Tekstvak 7">
            <a:extLst>
              <a:ext uri="{FF2B5EF4-FFF2-40B4-BE49-F238E27FC236}">
                <a16:creationId xmlns:a16="http://schemas.microsoft.com/office/drawing/2014/main" id="{28F729E3-4048-4015-8595-D43408F63528}"/>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302810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tussen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Afbeelding 11" descr="Afbeelding met vogel&#10;&#10;Automatisch gegenereerde beschrijving">
            <a:extLst>
              <a:ext uri="{FF2B5EF4-FFF2-40B4-BE49-F238E27FC236}">
                <a16:creationId xmlns:a16="http://schemas.microsoft.com/office/drawing/2014/main" id="{A3564D8B-4DE8-8949-8666-B84CDE6B68D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7" name="Tijdelijke aanduiding voor titel 1">
            <a:extLst>
              <a:ext uri="{FF2B5EF4-FFF2-40B4-BE49-F238E27FC236}">
                <a16:creationId xmlns:a16="http://schemas.microsoft.com/office/drawing/2014/main" id="{A9910D11-1002-5149-86F7-1923B9E629CB}"/>
              </a:ext>
            </a:extLst>
          </p:cNvPr>
          <p:cNvSpPr>
            <a:spLocks noGrp="1"/>
          </p:cNvSpPr>
          <p:nvPr>
            <p:ph type="title" hasCustomPrompt="1"/>
          </p:nvPr>
        </p:nvSpPr>
        <p:spPr>
          <a:xfrm>
            <a:off x="838199" y="2351132"/>
            <a:ext cx="5760000" cy="1324800"/>
          </a:xfrm>
          <a:prstGeom prst="rect">
            <a:avLst/>
          </a:prstGeom>
          <a:noFill/>
        </p:spPr>
        <p:txBody>
          <a:bodyPr vert="horz" lIns="91440" tIns="45720" rIns="91440" bIns="45720" rtlCol="0" anchor="ctr">
            <a:normAutofit/>
          </a:bodyPr>
          <a:lstStyle/>
          <a:p>
            <a:r>
              <a:rPr lang="nl-NL"/>
              <a:t>Aangenaam: wij zijn ERAC.</a:t>
            </a:r>
          </a:p>
        </p:txBody>
      </p:sp>
      <p:sp>
        <p:nvSpPr>
          <p:cNvPr id="8" name="Tijdelijke aanduiding voor tekst 6">
            <a:extLst>
              <a:ext uri="{FF2B5EF4-FFF2-40B4-BE49-F238E27FC236}">
                <a16:creationId xmlns:a16="http://schemas.microsoft.com/office/drawing/2014/main" id="{D85E0C2C-7C90-EA43-8C3F-8B2E49BC1726}"/>
              </a:ext>
            </a:extLst>
          </p:cNvPr>
          <p:cNvSpPr>
            <a:spLocks noGrp="1"/>
          </p:cNvSpPr>
          <p:nvPr>
            <p:ph type="body" sz="quarter" idx="10"/>
          </p:nvPr>
        </p:nvSpPr>
        <p:spPr>
          <a:xfrm>
            <a:off x="838198" y="3676695"/>
            <a:ext cx="5760000" cy="173854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9" name="Afbeelding 18" descr="Afbeelding met gebouw, venster, tekening&#10;&#10;Automatisch gegenereerde beschrijving">
            <a:extLst>
              <a:ext uri="{FF2B5EF4-FFF2-40B4-BE49-F238E27FC236}">
                <a16:creationId xmlns:a16="http://schemas.microsoft.com/office/drawing/2014/main" id="{0618F8F3-A34D-2D4B-95D7-5BEFABCE2F6B}"/>
              </a:ext>
            </a:extLst>
          </p:cNvPr>
          <p:cNvPicPr>
            <a:picLocks noChangeAspect="1"/>
          </p:cNvPicPr>
          <p:nvPr userDrawn="1"/>
        </p:nvPicPr>
        <p:blipFill>
          <a:blip r:embed="rId4"/>
          <a:stretch>
            <a:fillRect/>
          </a:stretch>
        </p:blipFill>
        <p:spPr>
          <a:xfrm>
            <a:off x="946518" y="6111730"/>
            <a:ext cx="1097626" cy="489566"/>
          </a:xfrm>
          <a:prstGeom prst="rect">
            <a:avLst/>
          </a:prstGeom>
        </p:spPr>
      </p:pic>
      <p:sp>
        <p:nvSpPr>
          <p:cNvPr id="10" name="Tekstvak 9">
            <a:extLst>
              <a:ext uri="{FF2B5EF4-FFF2-40B4-BE49-F238E27FC236}">
                <a16:creationId xmlns:a16="http://schemas.microsoft.com/office/drawing/2014/main" id="{DDFF9543-6011-4EE1-B593-DA07365713E2}"/>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103738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s expertises">
    <p:bg>
      <p:bgPr>
        <a:solidFill>
          <a:srgbClr val="F0FAFF"/>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D1A145D-00EE-104B-83A2-C07033BB8E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jdelijke aanduiding voor inhoud 2">
            <a:extLst>
              <a:ext uri="{FF2B5EF4-FFF2-40B4-BE49-F238E27FC236}">
                <a16:creationId xmlns:a16="http://schemas.microsoft.com/office/drawing/2014/main" id="{F8C2EB58-6A03-1C4C-8097-A17AA3E7ECBB}"/>
              </a:ext>
            </a:extLst>
          </p:cNvPr>
          <p:cNvSpPr>
            <a:spLocks noGrp="1"/>
          </p:cNvSpPr>
          <p:nvPr>
            <p:ph idx="1" hasCustomPrompt="1"/>
          </p:nvPr>
        </p:nvSpPr>
        <p:spPr>
          <a:xfrm>
            <a:off x="838200" y="1549020"/>
            <a:ext cx="6781800" cy="4018817"/>
          </a:xfrm>
        </p:spPr>
        <p:txBody>
          <a:bodyPr/>
          <a:lstStyle/>
          <a:p>
            <a:pPr lvl="0"/>
            <a:r>
              <a:rPr lang="nl-NL"/>
              <a:t>Kop</a:t>
            </a:r>
          </a:p>
        </p:txBody>
      </p:sp>
      <p:sp>
        <p:nvSpPr>
          <p:cNvPr id="7" name="Tekstvak 6">
            <a:extLst>
              <a:ext uri="{FF2B5EF4-FFF2-40B4-BE49-F238E27FC236}">
                <a16:creationId xmlns:a16="http://schemas.microsoft.com/office/drawing/2014/main" id="{9EC29CBC-1C34-473B-9F83-6CDE7D5B3FF0}"/>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2118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boven - tekst onder">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8E8C1-B7C6-FA4E-A935-A3EC46562DB1}"/>
              </a:ext>
            </a:extLst>
          </p:cNvPr>
          <p:cNvSpPr>
            <a:spLocks noGrp="1"/>
          </p:cNvSpPr>
          <p:nvPr>
            <p:ph type="title"/>
          </p:nvPr>
        </p:nvSpPr>
        <p:spPr/>
        <p:txBody>
          <a:bodyPr>
            <a:noAutofit/>
          </a:bodyPr>
          <a:lstStyle/>
          <a:p>
            <a:r>
              <a:rPr lang="nl-NL"/>
              <a:t>Klik om stijl te bewerken</a:t>
            </a:r>
          </a:p>
        </p:txBody>
      </p:sp>
      <p:sp>
        <p:nvSpPr>
          <p:cNvPr id="3" name="Tijdelijke aanduiding voor inhoud 2">
            <a:extLst>
              <a:ext uri="{FF2B5EF4-FFF2-40B4-BE49-F238E27FC236}">
                <a16:creationId xmlns:a16="http://schemas.microsoft.com/office/drawing/2014/main" id="{26AD7977-1229-DA41-9B17-A2FAF5DED8A4}"/>
              </a:ext>
            </a:extLst>
          </p:cNvPr>
          <p:cNvSpPr>
            <a:spLocks noGrp="1"/>
          </p:cNvSpPr>
          <p:nvPr>
            <p:ph idx="1" hasCustomPrompt="1"/>
          </p:nvPr>
        </p:nvSpPr>
        <p:spPr>
          <a:xfrm>
            <a:off x="838200" y="1825625"/>
            <a:ext cx="8487427" cy="3768725"/>
          </a:xfrm>
        </p:spPr>
        <p:txBody>
          <a:bodyPr>
            <a:noAutofit/>
          </a:bodyPr>
          <a:lstStyle/>
          <a:p>
            <a:pPr lvl="0"/>
            <a:r>
              <a:rPr lang="nl-NL"/>
              <a:t>Kop</a:t>
            </a:r>
          </a:p>
        </p:txBody>
      </p:sp>
      <p:pic>
        <p:nvPicPr>
          <p:cNvPr id="18" name="Afbeelding 17">
            <a:extLst>
              <a:ext uri="{FF2B5EF4-FFF2-40B4-BE49-F238E27FC236}">
                <a16:creationId xmlns:a16="http://schemas.microsoft.com/office/drawing/2014/main" id="{EE2B1A36-08E0-CA42-8996-FBBBC1D0BE0E}"/>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7" name="Tekstvak 6">
            <a:extLst>
              <a:ext uri="{FF2B5EF4-FFF2-40B4-BE49-F238E27FC236}">
                <a16:creationId xmlns:a16="http://schemas.microsoft.com/office/drawing/2014/main" id="{7AB5D3B5-4B5D-4AB3-8269-C2F8D306829B}"/>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172819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ussentiel boven - tekst onder">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8E8C1-B7C6-FA4E-A935-A3EC46562DB1}"/>
              </a:ext>
            </a:extLst>
          </p:cNvPr>
          <p:cNvSpPr>
            <a:spLocks noGrp="1"/>
          </p:cNvSpPr>
          <p:nvPr>
            <p:ph type="title"/>
          </p:nvPr>
        </p:nvSpPr>
        <p:spPr>
          <a:xfrm>
            <a:off x="838200" y="645661"/>
            <a:ext cx="10440000" cy="764489"/>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AD7977-1229-DA41-9B17-A2FAF5DED8A4}"/>
              </a:ext>
            </a:extLst>
          </p:cNvPr>
          <p:cNvSpPr>
            <a:spLocks noGrp="1"/>
          </p:cNvSpPr>
          <p:nvPr>
            <p:ph idx="1" hasCustomPrompt="1"/>
          </p:nvPr>
        </p:nvSpPr>
        <p:spPr>
          <a:xfrm>
            <a:off x="838200" y="2095046"/>
            <a:ext cx="10440000" cy="3518354"/>
          </a:xfrm>
        </p:spPr>
        <p:txBody>
          <a:bodyPr/>
          <a:lstStyle/>
          <a:p>
            <a:pPr lvl="0"/>
            <a:r>
              <a:rPr lang="nl-NL"/>
              <a:t>Kop</a:t>
            </a:r>
          </a:p>
        </p:txBody>
      </p:sp>
      <p:sp>
        <p:nvSpPr>
          <p:cNvPr id="14" name="Tijdelijke aanduiding voor tekst 13">
            <a:extLst>
              <a:ext uri="{FF2B5EF4-FFF2-40B4-BE49-F238E27FC236}">
                <a16:creationId xmlns:a16="http://schemas.microsoft.com/office/drawing/2014/main" id="{03F55C02-8E70-8C48-BD2A-3DF83AAE2326}"/>
              </a:ext>
            </a:extLst>
          </p:cNvPr>
          <p:cNvSpPr>
            <a:spLocks noGrp="1"/>
          </p:cNvSpPr>
          <p:nvPr>
            <p:ph type="body" sz="quarter" idx="10"/>
          </p:nvPr>
        </p:nvSpPr>
        <p:spPr>
          <a:xfrm>
            <a:off x="838200" y="1350710"/>
            <a:ext cx="10439400" cy="685800"/>
          </a:xfrm>
        </p:spPr>
        <p:txBody>
          <a:bodyPr/>
          <a:lstStyle>
            <a:lvl5pPr>
              <a:defRPr baseline="0">
                <a:solidFill>
                  <a:schemeClr val="accent1"/>
                </a:solidFill>
              </a:defRPr>
            </a:lvl5pPr>
          </a:lstStyle>
          <a:p>
            <a:pPr lvl="0"/>
            <a:r>
              <a:rPr lang="nl-NL"/>
              <a:t>Klikken om de tekststijl van het model te bewerken</a:t>
            </a:r>
          </a:p>
        </p:txBody>
      </p:sp>
      <p:pic>
        <p:nvPicPr>
          <p:cNvPr id="30" name="Afbeelding 29">
            <a:extLst>
              <a:ext uri="{FF2B5EF4-FFF2-40B4-BE49-F238E27FC236}">
                <a16:creationId xmlns:a16="http://schemas.microsoft.com/office/drawing/2014/main" id="{BBBC4780-AC61-654F-AD78-74C884F42406}"/>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8" name="Tekstvak 7">
            <a:extLst>
              <a:ext uri="{FF2B5EF4-FFF2-40B4-BE49-F238E27FC236}">
                <a16:creationId xmlns:a16="http://schemas.microsoft.com/office/drawing/2014/main" id="{BE112845-9E7C-4AA4-80FD-670E993A0448}"/>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324904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links - tekst rechts NIET GEBRUIKEN">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2A123573-14F8-624F-B420-C3CA34C982BB}"/>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14" name="Titel 1">
            <a:extLst>
              <a:ext uri="{FF2B5EF4-FFF2-40B4-BE49-F238E27FC236}">
                <a16:creationId xmlns:a16="http://schemas.microsoft.com/office/drawing/2014/main" id="{563015ED-EB43-F248-825A-EC47DD4B3D7A}"/>
              </a:ext>
            </a:extLst>
          </p:cNvPr>
          <p:cNvSpPr>
            <a:spLocks noGrp="1"/>
          </p:cNvSpPr>
          <p:nvPr>
            <p:ph type="title" hasCustomPrompt="1"/>
          </p:nvPr>
        </p:nvSpPr>
        <p:spPr>
          <a:xfrm>
            <a:off x="838200" y="1939039"/>
            <a:ext cx="4964723" cy="2366145"/>
          </a:xfrm>
        </p:spPr>
        <p:txBody>
          <a:bodyPr/>
          <a:lstStyle/>
          <a:p>
            <a:r>
              <a:rPr lang="nl-NL"/>
              <a:t>Titel hier</a:t>
            </a:r>
            <a:endParaRPr lang="nl-NL">
              <a:solidFill>
                <a:srgbClr val="189DD9"/>
              </a:solidFill>
            </a:endParaRPr>
          </a:p>
        </p:txBody>
      </p:sp>
      <p:sp>
        <p:nvSpPr>
          <p:cNvPr id="15" name="Tijdelijke aanduiding voor inhoud 2">
            <a:extLst>
              <a:ext uri="{FF2B5EF4-FFF2-40B4-BE49-F238E27FC236}">
                <a16:creationId xmlns:a16="http://schemas.microsoft.com/office/drawing/2014/main" id="{F547BB37-8EF9-2544-ABF4-BF69428C50A1}"/>
              </a:ext>
            </a:extLst>
          </p:cNvPr>
          <p:cNvSpPr>
            <a:spLocks noGrp="1"/>
          </p:cNvSpPr>
          <p:nvPr>
            <p:ph idx="4294967295" hasCustomPrompt="1"/>
          </p:nvPr>
        </p:nvSpPr>
        <p:spPr>
          <a:xfrm>
            <a:off x="6265985" y="383985"/>
            <a:ext cx="5568663" cy="6254020"/>
          </a:xfrm>
        </p:spPr>
        <p:txBody>
          <a:bodyPr wrap="square" anchor="ctr">
            <a:noAutofit/>
          </a:bodyPr>
          <a:lstStyle>
            <a:lvl5pPr>
              <a:defRPr/>
            </a:lvl5pPr>
          </a:lstStyle>
          <a:p>
            <a:pPr lvl="4"/>
            <a:r>
              <a:rPr lang="nl-NL"/>
              <a:t>Tekst hier</a:t>
            </a:r>
          </a:p>
        </p:txBody>
      </p:sp>
      <p:sp>
        <p:nvSpPr>
          <p:cNvPr id="7" name="Tekstvak 6">
            <a:extLst>
              <a:ext uri="{FF2B5EF4-FFF2-40B4-BE49-F238E27FC236}">
                <a16:creationId xmlns:a16="http://schemas.microsoft.com/office/drawing/2014/main" id="{FE4F226F-A4EE-487B-BF88-035294220464}"/>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11669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links - tekst recht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8E8C1-B7C6-FA4E-A935-A3EC46562DB1}"/>
              </a:ext>
            </a:extLst>
          </p:cNvPr>
          <p:cNvSpPr>
            <a:spLocks noGrp="1"/>
          </p:cNvSpPr>
          <p:nvPr>
            <p:ph type="title"/>
          </p:nvPr>
        </p:nvSpPr>
        <p:spPr>
          <a:xfrm>
            <a:off x="838201" y="1991092"/>
            <a:ext cx="4577862" cy="2508738"/>
          </a:xfrm>
        </p:spPr>
        <p:txBody>
          <a:bodyPr>
            <a:noAutofit/>
          </a:bodyPr>
          <a:lstStyle/>
          <a:p>
            <a:r>
              <a:rPr lang="nl-NL"/>
              <a:t>Klik om stijl te bewerken</a:t>
            </a:r>
          </a:p>
        </p:txBody>
      </p:sp>
      <p:sp>
        <p:nvSpPr>
          <p:cNvPr id="3" name="Tijdelijke aanduiding voor inhoud 2">
            <a:extLst>
              <a:ext uri="{FF2B5EF4-FFF2-40B4-BE49-F238E27FC236}">
                <a16:creationId xmlns:a16="http://schemas.microsoft.com/office/drawing/2014/main" id="{26AD7977-1229-DA41-9B17-A2FAF5DED8A4}"/>
              </a:ext>
            </a:extLst>
          </p:cNvPr>
          <p:cNvSpPr>
            <a:spLocks noGrp="1"/>
          </p:cNvSpPr>
          <p:nvPr>
            <p:ph idx="1" hasCustomPrompt="1"/>
          </p:nvPr>
        </p:nvSpPr>
        <p:spPr>
          <a:xfrm>
            <a:off x="5591908" y="463061"/>
            <a:ext cx="6119447" cy="5808785"/>
          </a:xfrm>
        </p:spPr>
        <p:txBody>
          <a:bodyPr anchor="ctr" anchorCtr="0">
            <a:noAutofit/>
          </a:bodyPr>
          <a:lstStyle/>
          <a:p>
            <a:pPr lvl="4"/>
            <a:r>
              <a:rPr lang="nl-NL"/>
              <a:t>Kop</a:t>
            </a:r>
          </a:p>
        </p:txBody>
      </p:sp>
      <p:pic>
        <p:nvPicPr>
          <p:cNvPr id="18" name="Afbeelding 17">
            <a:extLst>
              <a:ext uri="{FF2B5EF4-FFF2-40B4-BE49-F238E27FC236}">
                <a16:creationId xmlns:a16="http://schemas.microsoft.com/office/drawing/2014/main" id="{EE2B1A36-08E0-CA42-8996-FBBBC1D0BE0E}"/>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7" name="Tekstvak 6">
            <a:extLst>
              <a:ext uri="{FF2B5EF4-FFF2-40B4-BE49-F238E27FC236}">
                <a16:creationId xmlns:a16="http://schemas.microsoft.com/office/drawing/2014/main" id="{7615B03D-8228-4200-960C-76315BDE5497}"/>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324468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top shop">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AD7977-1229-DA41-9B17-A2FAF5DED8A4}"/>
              </a:ext>
            </a:extLst>
          </p:cNvPr>
          <p:cNvSpPr>
            <a:spLocks noGrp="1"/>
          </p:cNvSpPr>
          <p:nvPr>
            <p:ph idx="1" hasCustomPrompt="1"/>
          </p:nvPr>
        </p:nvSpPr>
        <p:spPr>
          <a:xfrm>
            <a:off x="8058519" y="463061"/>
            <a:ext cx="3652836" cy="5808785"/>
          </a:xfrm>
        </p:spPr>
        <p:txBody>
          <a:bodyPr anchor="ctr" anchorCtr="0">
            <a:noAutofit/>
          </a:bodyPr>
          <a:lstStyle/>
          <a:p>
            <a:pPr lvl="4"/>
            <a:r>
              <a:rPr lang="nl-NL"/>
              <a:t>Kop</a:t>
            </a:r>
          </a:p>
        </p:txBody>
      </p:sp>
      <p:pic>
        <p:nvPicPr>
          <p:cNvPr id="18" name="Afbeelding 17">
            <a:extLst>
              <a:ext uri="{FF2B5EF4-FFF2-40B4-BE49-F238E27FC236}">
                <a16:creationId xmlns:a16="http://schemas.microsoft.com/office/drawing/2014/main" id="{EE2B1A36-08E0-CA42-8996-FBBBC1D0BE0E}"/>
              </a:ext>
            </a:extLst>
          </p:cNvPr>
          <p:cNvPicPr>
            <a:picLocks noChangeAspect="1"/>
          </p:cNvPicPr>
          <p:nvPr userDrawn="1"/>
        </p:nvPicPr>
        <p:blipFill>
          <a:blip r:embed="rId2"/>
          <a:stretch>
            <a:fillRect/>
          </a:stretch>
        </p:blipFill>
        <p:spPr>
          <a:xfrm>
            <a:off x="0" y="5254625"/>
            <a:ext cx="12192000" cy="1384300"/>
          </a:xfrm>
          <a:prstGeom prst="rect">
            <a:avLst/>
          </a:prstGeom>
        </p:spPr>
      </p:pic>
      <p:sp>
        <p:nvSpPr>
          <p:cNvPr id="5" name="Tijdelijke aanduiding voor afbeelding 4">
            <a:extLst>
              <a:ext uri="{FF2B5EF4-FFF2-40B4-BE49-F238E27FC236}">
                <a16:creationId xmlns:a16="http://schemas.microsoft.com/office/drawing/2014/main" id="{9DD16A1A-4817-8941-BBE6-9B2A3F6EEE41}"/>
              </a:ext>
            </a:extLst>
          </p:cNvPr>
          <p:cNvSpPr>
            <a:spLocks noGrp="1"/>
          </p:cNvSpPr>
          <p:nvPr>
            <p:ph type="pic" sz="quarter" idx="10"/>
          </p:nvPr>
        </p:nvSpPr>
        <p:spPr>
          <a:xfrm>
            <a:off x="480644" y="463060"/>
            <a:ext cx="7253409" cy="5808785"/>
          </a:xfrm>
        </p:spPr>
        <p:txBody>
          <a:bodyPr/>
          <a:lstStyle/>
          <a:p>
            <a:endParaRPr lang="nl-NL"/>
          </a:p>
        </p:txBody>
      </p:sp>
      <p:sp>
        <p:nvSpPr>
          <p:cNvPr id="8" name="Tekstvak 7">
            <a:extLst>
              <a:ext uri="{FF2B5EF4-FFF2-40B4-BE49-F238E27FC236}">
                <a16:creationId xmlns:a16="http://schemas.microsoft.com/office/drawing/2014/main" id="{2010F02C-E079-4CA4-80C7-963EFAAAF196}"/>
              </a:ext>
            </a:extLst>
          </p:cNvPr>
          <p:cNvSpPr txBox="1"/>
          <p:nvPr userDrawn="1"/>
        </p:nvSpPr>
        <p:spPr>
          <a:xfrm>
            <a:off x="11704320" y="6500553"/>
            <a:ext cx="487680" cy="261610"/>
          </a:xfrm>
          <a:prstGeom prst="rect">
            <a:avLst/>
          </a:prstGeom>
          <a:noFill/>
        </p:spPr>
        <p:txBody>
          <a:bodyPr wrap="square" rtlCol="0">
            <a:spAutoFit/>
          </a:bodyPr>
          <a:lstStyle/>
          <a:p>
            <a:fld id="{E395C34F-96B0-48D3-9A61-B7449C173B00}" type="slidenum">
              <a:rPr lang="nl-NL" sz="1100" dirty="0" smtClean="0">
                <a:latin typeface="Cera Pro" panose="00000500000000000000" charset="0"/>
              </a:rPr>
              <a:t>‹#›</a:t>
            </a:fld>
            <a:endParaRPr lang="nl-NL" sz="1100">
              <a:latin typeface="Cera Pro" panose="00000500000000000000" charset="0"/>
            </a:endParaRPr>
          </a:p>
        </p:txBody>
      </p:sp>
    </p:spTree>
    <p:extLst>
      <p:ext uri="{BB962C8B-B14F-4D97-AF65-F5344CB8AC3E}">
        <p14:creationId xmlns:p14="http://schemas.microsoft.com/office/powerpoint/2010/main" val="88713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C3461C-C7BB-EE4E-92DA-7679E407B336}"/>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Autofit/>
          </a:bodyPr>
          <a:lstStyle/>
          <a:p>
            <a:r>
              <a:rPr lang="nl-NL"/>
              <a:t>Niveau 1</a:t>
            </a:r>
          </a:p>
        </p:txBody>
      </p:sp>
      <p:sp>
        <p:nvSpPr>
          <p:cNvPr id="3" name="Tijdelijke aanduiding voor tekst 2">
            <a:extLst>
              <a:ext uri="{FF2B5EF4-FFF2-40B4-BE49-F238E27FC236}">
                <a16:creationId xmlns:a16="http://schemas.microsoft.com/office/drawing/2014/main" id="{69D36C99-534E-8248-B846-2A44023B0F35}"/>
              </a:ext>
            </a:extLst>
          </p:cNvPr>
          <p:cNvSpPr>
            <a:spLocks noGrp="1"/>
          </p:cNvSpPr>
          <p:nvPr>
            <p:ph type="body" idx="1"/>
          </p:nvPr>
        </p:nvSpPr>
        <p:spPr>
          <a:xfrm>
            <a:off x="838200" y="1825624"/>
            <a:ext cx="10515600" cy="5032375"/>
          </a:xfrm>
          <a:prstGeom prst="rect">
            <a:avLst/>
          </a:prstGeom>
        </p:spPr>
        <p:txBody>
          <a:bodyPr vert="horz" lIns="91440" tIns="45720" rIns="91440" bIns="45720" rtlCol="0">
            <a:noAutofit/>
          </a:bodyPr>
          <a:lstStyle/>
          <a:p>
            <a:pPr lvl="0"/>
            <a:r>
              <a:rPr lang="nl-NL"/>
              <a:t>Niveau 2</a:t>
            </a:r>
          </a:p>
          <a:p>
            <a:pPr lvl="1"/>
            <a:r>
              <a:rPr lang="nl-NL"/>
              <a:t>Niveau 3</a:t>
            </a:r>
          </a:p>
          <a:p>
            <a:pPr lvl="2"/>
            <a:r>
              <a:rPr lang="nl-NL"/>
              <a:t>Niveau 4 </a:t>
            </a:r>
          </a:p>
          <a:p>
            <a:pPr lvl="3"/>
            <a:r>
              <a:rPr lang="nl-NL"/>
              <a:t>Niveau 5</a:t>
            </a:r>
          </a:p>
          <a:p>
            <a:pPr lvl="4"/>
            <a:r>
              <a:rPr lang="nl-NL"/>
              <a:t>Lopende tekst</a:t>
            </a:r>
          </a:p>
          <a:p>
            <a:pPr lvl="5"/>
            <a:r>
              <a:rPr lang="nl-NL" err="1"/>
              <a:t>Bullet</a:t>
            </a:r>
            <a:endParaRPr lang="nl-NL"/>
          </a:p>
          <a:p>
            <a:pPr lvl="8"/>
            <a:r>
              <a:rPr lang="nl-NL"/>
              <a:t>Kleine tekst</a:t>
            </a:r>
          </a:p>
        </p:txBody>
      </p:sp>
    </p:spTree>
    <p:extLst>
      <p:ext uri="{BB962C8B-B14F-4D97-AF65-F5344CB8AC3E}">
        <p14:creationId xmlns:p14="http://schemas.microsoft.com/office/powerpoint/2010/main" val="172210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p:txStyles>
    <p:titleStyle>
      <a:lvl1pPr algn="l" defTabSz="914400" rtl="0" eaLnBrk="1" latinLnBrk="0" hangingPunct="1">
        <a:lnSpc>
          <a:spcPct val="90000"/>
        </a:lnSpc>
        <a:spcBef>
          <a:spcPct val="0"/>
        </a:spcBef>
        <a:buNone/>
        <a:defRPr sz="4500" b="0" i="0" kern="1200" spc="0" baseline="0">
          <a:solidFill>
            <a:srgbClr val="021E41"/>
          </a:solidFill>
          <a:latin typeface="CeraPro-Black" pitchFamily="2" charset="0"/>
          <a:ea typeface="+mj-ea"/>
          <a:cs typeface="+mj-cs"/>
        </a:defRPr>
      </a:lvl1pPr>
    </p:titleStyle>
    <p:body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44A18AA-73B7-9943-B05E-E1DBC475D74D}"/>
              </a:ext>
            </a:extLst>
          </p:cNvPr>
          <p:cNvSpPr>
            <a:spLocks noGrp="1"/>
          </p:cNvSpPr>
          <p:nvPr>
            <p:ph type="title"/>
          </p:nvPr>
        </p:nvSpPr>
        <p:spPr>
          <a:xfrm>
            <a:off x="838198" y="1991132"/>
            <a:ext cx="8038323" cy="1325563"/>
          </a:xfrm>
        </p:spPr>
        <p:txBody>
          <a:bodyPr/>
          <a:lstStyle/>
          <a:p>
            <a:r>
              <a:rPr lang="nl-NL" b="1" dirty="0">
                <a:solidFill>
                  <a:schemeClr val="bg1"/>
                </a:solidFill>
                <a:latin typeface="CERAPRO-BLACK"/>
              </a:rPr>
              <a:t>Subsidiemogelijkheden voor Ondernemersfondsen</a:t>
            </a:r>
            <a:br>
              <a:rPr lang="nl-NL" b="1" dirty="0">
                <a:solidFill>
                  <a:schemeClr val="bg1"/>
                </a:solidFill>
                <a:latin typeface="CERAPRO-BLACK"/>
              </a:rPr>
            </a:br>
            <a:r>
              <a:rPr lang="nl-NL" sz="2400" b="1" dirty="0">
                <a:solidFill>
                  <a:schemeClr val="bg1"/>
                </a:solidFill>
                <a:latin typeface="Cera Pro" panose="00000500000000000000" charset="0"/>
              </a:rPr>
              <a:t>Landelijk Platform Ondernemers Fondsen</a:t>
            </a:r>
            <a:endParaRPr lang="nl-NL" sz="2400" dirty="0">
              <a:solidFill>
                <a:schemeClr val="bg1"/>
              </a:solidFill>
              <a:latin typeface="Cera Pro" panose="00000500000000000000" charset="0"/>
            </a:endParaRPr>
          </a:p>
        </p:txBody>
      </p:sp>
      <p:sp>
        <p:nvSpPr>
          <p:cNvPr id="6" name="Tijdelijke aanduiding voor tekst 5">
            <a:extLst>
              <a:ext uri="{FF2B5EF4-FFF2-40B4-BE49-F238E27FC236}">
                <a16:creationId xmlns:a16="http://schemas.microsoft.com/office/drawing/2014/main" id="{019C8832-2C04-094B-8F0C-F703D25000DB}"/>
              </a:ext>
            </a:extLst>
          </p:cNvPr>
          <p:cNvSpPr>
            <a:spLocks noGrp="1"/>
          </p:cNvSpPr>
          <p:nvPr>
            <p:ph type="body" sz="quarter" idx="10"/>
          </p:nvPr>
        </p:nvSpPr>
        <p:spPr>
          <a:xfrm>
            <a:off x="838199" y="3677479"/>
            <a:ext cx="6347402" cy="665230"/>
          </a:xfrm>
        </p:spPr>
        <p:txBody>
          <a:bodyPr/>
          <a:lstStyle/>
          <a:p>
            <a:pPr fontAlgn="ctr">
              <a:lnSpc>
                <a:spcPct val="100000"/>
              </a:lnSpc>
            </a:pPr>
            <a:r>
              <a:rPr lang="nl-NL" sz="1600" b="1" dirty="0">
                <a:solidFill>
                  <a:srgbClr val="021E41"/>
                </a:solidFill>
                <a:latin typeface="Nunito Sans Black" pitchFamily="2" charset="77"/>
              </a:rPr>
              <a:t>Datum:</a:t>
            </a:r>
            <a:r>
              <a:rPr lang="nl-NL" sz="1600" dirty="0">
                <a:latin typeface="Nunito Sans Black" pitchFamily="2" charset="77"/>
              </a:rPr>
              <a:t> </a:t>
            </a:r>
            <a:r>
              <a:rPr lang="nl-NL" sz="1600" dirty="0">
                <a:latin typeface="Nunito Sans" pitchFamily="2" charset="77"/>
              </a:rPr>
              <a:t>4 oktober</a:t>
            </a:r>
            <a:r>
              <a:rPr lang="nl-NL" sz="1600" b="1" dirty="0">
                <a:latin typeface="Nunito Sans" pitchFamily="2" charset="77"/>
              </a:rPr>
              <a:t> 2023</a:t>
            </a:r>
          </a:p>
          <a:p>
            <a:pPr fontAlgn="ctr">
              <a:lnSpc>
                <a:spcPct val="100000"/>
              </a:lnSpc>
            </a:pPr>
            <a:r>
              <a:rPr lang="nl-NL" sz="1600" b="1" dirty="0">
                <a:solidFill>
                  <a:srgbClr val="021E41"/>
                </a:solidFill>
                <a:latin typeface="Nunito Sans Black" pitchFamily="2" charset="77"/>
              </a:rPr>
              <a:t>Uitgevoerd door: </a:t>
            </a:r>
            <a:r>
              <a:rPr lang="nl-NL" sz="1600" b="1" dirty="0">
                <a:latin typeface="Nunito Sans" pitchFamily="2" charset="77"/>
              </a:rPr>
              <a:t>ERAC</a:t>
            </a:r>
          </a:p>
        </p:txBody>
      </p:sp>
    </p:spTree>
    <p:extLst>
      <p:ext uri="{BB962C8B-B14F-4D97-AF65-F5344CB8AC3E}">
        <p14:creationId xmlns:p14="http://schemas.microsoft.com/office/powerpoint/2010/main" val="392878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89388D-77FE-D64B-B2F6-49F895D642D1}"/>
              </a:ext>
            </a:extLst>
          </p:cNvPr>
          <p:cNvSpPr>
            <a:spLocks noGrp="1"/>
          </p:cNvSpPr>
          <p:nvPr>
            <p:ph type="title"/>
          </p:nvPr>
        </p:nvSpPr>
        <p:spPr>
          <a:xfrm>
            <a:off x="838198" y="2351132"/>
            <a:ext cx="6688495" cy="1324800"/>
          </a:xfrm>
        </p:spPr>
        <p:txBody>
          <a:bodyPr>
            <a:noAutofit/>
          </a:bodyPr>
          <a:lstStyle/>
          <a:p>
            <a:r>
              <a:rPr lang="nl-NL" sz="4100" dirty="0">
                <a:solidFill>
                  <a:schemeClr val="bg1"/>
                </a:solidFill>
                <a:latin typeface="Cera Pro Black" panose="020B0604020202020204" charset="0"/>
                <a:cs typeface="Cera Pro Black" panose="020B0604020202020204" charset="0"/>
              </a:rPr>
              <a:t>Europees financieringslandschap</a:t>
            </a:r>
          </a:p>
        </p:txBody>
      </p:sp>
    </p:spTree>
    <p:extLst>
      <p:ext uri="{BB962C8B-B14F-4D97-AF65-F5344CB8AC3E}">
        <p14:creationId xmlns:p14="http://schemas.microsoft.com/office/powerpoint/2010/main" val="63392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645661"/>
            <a:ext cx="10720526" cy="764489"/>
          </a:xfrm>
        </p:spPr>
        <p:txBody>
          <a:bodyPr/>
          <a:lstStyle/>
          <a:p>
            <a:r>
              <a:rPr lang="nl-NL" sz="4000">
                <a:solidFill>
                  <a:schemeClr val="tx1"/>
                </a:solidFill>
              </a:rPr>
              <a:t>Totaaloverzicht: EU-programma’s</a:t>
            </a:r>
          </a:p>
        </p:txBody>
      </p:sp>
      <p:grpSp>
        <p:nvGrpSpPr>
          <p:cNvPr id="31" name="Groep 30">
            <a:extLst>
              <a:ext uri="{FF2B5EF4-FFF2-40B4-BE49-F238E27FC236}">
                <a16:creationId xmlns:a16="http://schemas.microsoft.com/office/drawing/2014/main" id="{7C45AD6D-9569-485B-A97A-059EAFE6E27A}"/>
              </a:ext>
            </a:extLst>
          </p:cNvPr>
          <p:cNvGrpSpPr/>
          <p:nvPr/>
        </p:nvGrpSpPr>
        <p:grpSpPr>
          <a:xfrm>
            <a:off x="478313" y="1854057"/>
            <a:ext cx="11440300" cy="3920850"/>
            <a:chOff x="364031" y="1222964"/>
            <a:chExt cx="11440300" cy="3920850"/>
          </a:xfrm>
        </p:grpSpPr>
        <p:sp>
          <p:nvSpPr>
            <p:cNvPr id="32" name="TextBox 52">
              <a:extLst>
                <a:ext uri="{FF2B5EF4-FFF2-40B4-BE49-F238E27FC236}">
                  <a16:creationId xmlns:a16="http://schemas.microsoft.com/office/drawing/2014/main" id="{9DF30F02-7578-0243-8DE8-EE434393EF10}"/>
                </a:ext>
              </a:extLst>
            </p:cNvPr>
            <p:cNvSpPr txBox="1"/>
            <p:nvPr/>
          </p:nvSpPr>
          <p:spPr>
            <a:xfrm>
              <a:off x="364031" y="1227960"/>
              <a:ext cx="2129742"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srgbClr val="189DD9"/>
                  </a:solidFill>
                  <a:effectLst/>
                  <a:uLnTx/>
                  <a:uFillTx/>
                  <a:latin typeface="Cera Pro" pitchFamily="2" charset="0"/>
                  <a:ea typeface="+mn-ea"/>
                  <a:cs typeface="+mn-cs"/>
                </a:rPr>
                <a:t>Geografisch		</a:t>
              </a:r>
              <a:endParaRPr kumimoji="0" lang="en-NL" sz="2000" b="1" i="0" u="none" strike="noStrike" kern="1200" cap="none" spc="0" normalizeH="0" baseline="0" noProof="0">
                <a:ln>
                  <a:noFill/>
                </a:ln>
                <a:solidFill>
                  <a:srgbClr val="189DD9"/>
                </a:solidFill>
                <a:effectLst/>
                <a:uLnTx/>
                <a:uFillTx/>
                <a:latin typeface="Cera Pro" pitchFamily="2" charset="0"/>
                <a:ea typeface="+mn-ea"/>
                <a:cs typeface="+mn-cs"/>
              </a:endParaRPr>
            </a:p>
          </p:txBody>
        </p:sp>
        <p:sp>
          <p:nvSpPr>
            <p:cNvPr id="33" name="TextBox 54">
              <a:extLst>
                <a:ext uri="{FF2B5EF4-FFF2-40B4-BE49-F238E27FC236}">
                  <a16:creationId xmlns:a16="http://schemas.microsoft.com/office/drawing/2014/main" id="{9E2FD281-EBC1-BB42-8D7E-4A1FC9CBF64D}"/>
                </a:ext>
              </a:extLst>
            </p:cNvPr>
            <p:cNvSpPr txBox="1"/>
            <p:nvPr/>
          </p:nvSpPr>
          <p:spPr>
            <a:xfrm>
              <a:off x="4292359" y="1222964"/>
              <a:ext cx="2129742"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srgbClr val="189DD9"/>
                  </a:solidFill>
                  <a:effectLst/>
                  <a:uLnTx/>
                  <a:uFillTx/>
                  <a:latin typeface="Cera Pro" pitchFamily="2" charset="0"/>
                  <a:ea typeface="+mn-ea"/>
                  <a:cs typeface="+mn-cs"/>
                </a:rPr>
                <a:t>Thematisch</a:t>
              </a:r>
              <a:endParaRPr kumimoji="0" lang="en-NL" sz="2000" b="1" i="0" u="none" strike="noStrike" kern="1200" cap="none" spc="0" normalizeH="0" baseline="0" noProof="0">
                <a:ln>
                  <a:noFill/>
                </a:ln>
                <a:solidFill>
                  <a:srgbClr val="189DD9"/>
                </a:solidFill>
                <a:effectLst/>
                <a:uLnTx/>
                <a:uFillTx/>
                <a:latin typeface="Cera Pro" pitchFamily="2" charset="0"/>
                <a:ea typeface="+mn-ea"/>
                <a:cs typeface="+mn-cs"/>
              </a:endParaRPr>
            </a:p>
          </p:txBody>
        </p:sp>
        <p:sp>
          <p:nvSpPr>
            <p:cNvPr id="34" name="TextBox 55">
              <a:extLst>
                <a:ext uri="{FF2B5EF4-FFF2-40B4-BE49-F238E27FC236}">
                  <a16:creationId xmlns:a16="http://schemas.microsoft.com/office/drawing/2014/main" id="{F8D34FCE-7766-6C4C-BAA1-E8A07D8EA544}"/>
                </a:ext>
              </a:extLst>
            </p:cNvPr>
            <p:cNvSpPr txBox="1"/>
            <p:nvPr/>
          </p:nvSpPr>
          <p:spPr>
            <a:xfrm>
              <a:off x="8231905" y="1222964"/>
              <a:ext cx="2129742"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2000" b="1" i="0" u="none" strike="noStrike" kern="1200" cap="none" spc="0" normalizeH="0" baseline="0" noProof="0">
                  <a:ln>
                    <a:noFill/>
                  </a:ln>
                  <a:solidFill>
                    <a:srgbClr val="189DD9"/>
                  </a:solidFill>
                  <a:effectLst/>
                  <a:uLnTx/>
                  <a:uFillTx/>
                  <a:latin typeface="Cera Pro" pitchFamily="2" charset="0"/>
                  <a:ea typeface="+mn-ea"/>
                  <a:cs typeface="+mn-cs"/>
                </a:rPr>
                <a:t>Alternatief</a:t>
              </a:r>
            </a:p>
          </p:txBody>
        </p:sp>
        <p:sp>
          <p:nvSpPr>
            <p:cNvPr id="35" name="Rectangle 1">
              <a:extLst>
                <a:ext uri="{FF2B5EF4-FFF2-40B4-BE49-F238E27FC236}">
                  <a16:creationId xmlns:a16="http://schemas.microsoft.com/office/drawing/2014/main" id="{BFC612FA-CA1A-264D-AAB1-962F4B9FA3C5}"/>
                </a:ext>
              </a:extLst>
            </p:cNvPr>
            <p:cNvSpPr/>
            <p:nvPr/>
          </p:nvSpPr>
          <p:spPr>
            <a:xfrm>
              <a:off x="4384677"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Horizon</a:t>
              </a:r>
            </a:p>
            <a:p>
              <a:pPr algn="ctr"/>
              <a:r>
                <a:rPr lang="en-GB" sz="1000" b="1">
                  <a:solidFill>
                    <a:srgbClr val="FFFFFF"/>
                  </a:solidFill>
                  <a:latin typeface="Cera Pro" pitchFamily="2" charset="0"/>
                </a:rPr>
                <a:t>Europe</a:t>
              </a:r>
            </a:p>
          </p:txBody>
        </p:sp>
        <p:sp>
          <p:nvSpPr>
            <p:cNvPr id="36" name="Rectangle 14">
              <a:extLst>
                <a:ext uri="{FF2B5EF4-FFF2-40B4-BE49-F238E27FC236}">
                  <a16:creationId xmlns:a16="http://schemas.microsoft.com/office/drawing/2014/main" id="{5051A8D2-9621-9049-BF8B-6EAC59427F26}"/>
                </a:ext>
              </a:extLst>
            </p:cNvPr>
            <p:cNvSpPr/>
            <p:nvPr/>
          </p:nvSpPr>
          <p:spPr>
            <a:xfrm>
              <a:off x="5242375" y="3427316"/>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Innovation Fund</a:t>
              </a:r>
            </a:p>
          </p:txBody>
        </p:sp>
        <p:sp>
          <p:nvSpPr>
            <p:cNvPr id="37" name="Rectangle 16">
              <a:extLst>
                <a:ext uri="{FF2B5EF4-FFF2-40B4-BE49-F238E27FC236}">
                  <a16:creationId xmlns:a16="http://schemas.microsoft.com/office/drawing/2014/main" id="{25BFF217-9BE6-C447-BF87-7FF4B3190085}"/>
                </a:ext>
              </a:extLst>
            </p:cNvPr>
            <p:cNvSpPr/>
            <p:nvPr/>
          </p:nvSpPr>
          <p:spPr>
            <a:xfrm>
              <a:off x="5242375" y="2552073"/>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EU4Health</a:t>
              </a:r>
            </a:p>
          </p:txBody>
        </p:sp>
        <p:sp>
          <p:nvSpPr>
            <p:cNvPr id="38" name="Rectangle 18">
              <a:extLst>
                <a:ext uri="{FF2B5EF4-FFF2-40B4-BE49-F238E27FC236}">
                  <a16:creationId xmlns:a16="http://schemas.microsoft.com/office/drawing/2014/main" id="{689C0152-1889-6246-BE11-E482ABD85F12}"/>
                </a:ext>
              </a:extLst>
            </p:cNvPr>
            <p:cNvSpPr/>
            <p:nvPr/>
          </p:nvSpPr>
          <p:spPr>
            <a:xfrm>
              <a:off x="4384677" y="2552073"/>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Creative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Europe</a:t>
              </a:r>
            </a:p>
          </p:txBody>
        </p:sp>
        <p:sp>
          <p:nvSpPr>
            <p:cNvPr id="39" name="Rectangle 19">
              <a:extLst>
                <a:ext uri="{FF2B5EF4-FFF2-40B4-BE49-F238E27FC236}">
                  <a16:creationId xmlns:a16="http://schemas.microsoft.com/office/drawing/2014/main" id="{95B2F3D5-0B34-7548-81B5-EA2B36A03CF3}"/>
                </a:ext>
              </a:extLst>
            </p:cNvPr>
            <p:cNvSpPr/>
            <p:nvPr/>
          </p:nvSpPr>
          <p:spPr>
            <a:xfrm>
              <a:off x="6983809" y="1686869"/>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LIFE</a:t>
              </a:r>
            </a:p>
          </p:txBody>
        </p:sp>
        <p:sp>
          <p:nvSpPr>
            <p:cNvPr id="40" name="Rectangle 20">
              <a:extLst>
                <a:ext uri="{FF2B5EF4-FFF2-40B4-BE49-F238E27FC236}">
                  <a16:creationId xmlns:a16="http://schemas.microsoft.com/office/drawing/2014/main" id="{7353D3D7-015F-3F47-9CC8-D929C2F55524}"/>
                </a:ext>
              </a:extLst>
            </p:cNvPr>
            <p:cNvSpPr/>
            <p:nvPr/>
          </p:nvSpPr>
          <p:spPr>
            <a:xfrm>
              <a:off x="6108366" y="1688892"/>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dirty="0">
                  <a:solidFill>
                    <a:srgbClr val="FFFFFF"/>
                  </a:solidFill>
                  <a:latin typeface="Cera Pro" pitchFamily="2" charset="0"/>
                </a:rPr>
                <a:t>Digital</a:t>
              </a:r>
            </a:p>
            <a:p>
              <a:pPr algn="ctr"/>
              <a:r>
                <a:rPr lang="en-GB" sz="1000" b="1" dirty="0">
                  <a:solidFill>
                    <a:srgbClr val="FFFFFF"/>
                  </a:solidFill>
                  <a:latin typeface="Cera Pro" pitchFamily="2" charset="0"/>
                </a:rPr>
                <a:t>Europe</a:t>
              </a:r>
            </a:p>
          </p:txBody>
        </p:sp>
        <p:sp>
          <p:nvSpPr>
            <p:cNvPr id="41" name="Rectangle 21">
              <a:extLst>
                <a:ext uri="{FF2B5EF4-FFF2-40B4-BE49-F238E27FC236}">
                  <a16:creationId xmlns:a16="http://schemas.microsoft.com/office/drawing/2014/main" id="{A7EDFDB5-8363-F043-BC63-6548248E6BD4}"/>
                </a:ext>
              </a:extLst>
            </p:cNvPr>
            <p:cNvSpPr/>
            <p:nvPr/>
          </p:nvSpPr>
          <p:spPr>
            <a:xfrm>
              <a:off x="6097913" y="3427316"/>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Justice, Rights and Values Fund</a:t>
              </a:r>
            </a:p>
          </p:txBody>
        </p:sp>
        <p:sp>
          <p:nvSpPr>
            <p:cNvPr id="42" name="Rectangle 22">
              <a:extLst>
                <a:ext uri="{FF2B5EF4-FFF2-40B4-BE49-F238E27FC236}">
                  <a16:creationId xmlns:a16="http://schemas.microsoft.com/office/drawing/2014/main" id="{C33695EB-1EB6-BE4F-A38C-34B438541ACA}"/>
                </a:ext>
              </a:extLst>
            </p:cNvPr>
            <p:cNvSpPr/>
            <p:nvPr/>
          </p:nvSpPr>
          <p:spPr>
            <a:xfrm>
              <a:off x="4384677" y="430795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Single Market Programme (SMP)</a:t>
              </a:r>
            </a:p>
          </p:txBody>
        </p:sp>
        <p:sp>
          <p:nvSpPr>
            <p:cNvPr id="43" name="Rectangle 23">
              <a:extLst>
                <a:ext uri="{FF2B5EF4-FFF2-40B4-BE49-F238E27FC236}">
                  <a16:creationId xmlns:a16="http://schemas.microsoft.com/office/drawing/2014/main" id="{2A0FC816-16BB-9F4F-989A-0057A203F6DC}"/>
                </a:ext>
              </a:extLst>
            </p:cNvPr>
            <p:cNvSpPr/>
            <p:nvPr/>
          </p:nvSpPr>
          <p:spPr>
            <a:xfrm>
              <a:off x="4384677" y="3427316"/>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European Urban Initiative</a:t>
              </a:r>
            </a:p>
          </p:txBody>
        </p:sp>
        <p:sp>
          <p:nvSpPr>
            <p:cNvPr id="44" name="Rectangle 24">
              <a:extLst>
                <a:ext uri="{FF2B5EF4-FFF2-40B4-BE49-F238E27FC236}">
                  <a16:creationId xmlns:a16="http://schemas.microsoft.com/office/drawing/2014/main" id="{8A961F5B-C38B-4546-BDB8-F466989250E7}"/>
                </a:ext>
              </a:extLst>
            </p:cNvPr>
            <p:cNvSpPr/>
            <p:nvPr/>
          </p:nvSpPr>
          <p:spPr>
            <a:xfrm>
              <a:off x="5242375" y="1686871"/>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CEF</a:t>
              </a:r>
            </a:p>
          </p:txBody>
        </p:sp>
        <p:sp>
          <p:nvSpPr>
            <p:cNvPr id="45" name="Rectangle 25">
              <a:extLst>
                <a:ext uri="{FF2B5EF4-FFF2-40B4-BE49-F238E27FC236}">
                  <a16:creationId xmlns:a16="http://schemas.microsoft.com/office/drawing/2014/main" id="{73CB00F0-C870-D84B-9315-94A097293D41}"/>
                </a:ext>
              </a:extLst>
            </p:cNvPr>
            <p:cNvSpPr/>
            <p:nvPr/>
          </p:nvSpPr>
          <p:spPr>
            <a:xfrm>
              <a:off x="6097913" y="2552073"/>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ERASMUS+</a:t>
              </a:r>
            </a:p>
          </p:txBody>
        </p:sp>
        <p:sp>
          <p:nvSpPr>
            <p:cNvPr id="46" name="Rectangle 28">
              <a:extLst>
                <a:ext uri="{FF2B5EF4-FFF2-40B4-BE49-F238E27FC236}">
                  <a16:creationId xmlns:a16="http://schemas.microsoft.com/office/drawing/2014/main" id="{62EDDB37-93EE-3640-B277-C5FA7E410943}"/>
                </a:ext>
              </a:extLst>
            </p:cNvPr>
            <p:cNvSpPr/>
            <p:nvPr/>
          </p:nvSpPr>
          <p:spPr>
            <a:xfrm>
              <a:off x="458961" y="1686871"/>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EFRO</a:t>
              </a:r>
            </a:p>
          </p:txBody>
        </p:sp>
        <p:sp>
          <p:nvSpPr>
            <p:cNvPr id="47" name="Rectangle 29">
              <a:extLst>
                <a:ext uri="{FF2B5EF4-FFF2-40B4-BE49-F238E27FC236}">
                  <a16:creationId xmlns:a16="http://schemas.microsoft.com/office/drawing/2014/main" id="{BDF71DEA-99E0-0440-95CB-27B2F4182584}"/>
                </a:ext>
              </a:extLst>
            </p:cNvPr>
            <p:cNvSpPr/>
            <p:nvPr/>
          </p:nvSpPr>
          <p:spPr>
            <a:xfrm>
              <a:off x="3038186" y="3430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Just </a:t>
              </a:r>
            </a:p>
            <a:p>
              <a:pPr algn="ctr"/>
              <a:r>
                <a:rPr lang="en-GB" sz="1000" b="1">
                  <a:solidFill>
                    <a:srgbClr val="FFFFFF"/>
                  </a:solidFill>
                  <a:latin typeface="Cera Pro" pitchFamily="2" charset="0"/>
                </a:rPr>
                <a:t>Transition Fund</a:t>
              </a:r>
            </a:p>
          </p:txBody>
        </p:sp>
        <p:sp>
          <p:nvSpPr>
            <p:cNvPr id="48" name="Rectangle 30">
              <a:extLst>
                <a:ext uri="{FF2B5EF4-FFF2-40B4-BE49-F238E27FC236}">
                  <a16:creationId xmlns:a16="http://schemas.microsoft.com/office/drawing/2014/main" id="{F64F434F-7858-864F-9CED-812749888A90}"/>
                </a:ext>
              </a:extLst>
            </p:cNvPr>
            <p:cNvSpPr/>
            <p:nvPr/>
          </p:nvSpPr>
          <p:spPr>
            <a:xfrm>
              <a:off x="458961" y="2552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INTERREG B</a:t>
              </a:r>
            </a:p>
            <a:p>
              <a:pPr algn="ctr"/>
              <a:r>
                <a:rPr lang="en-GB" sz="1000" b="1">
                  <a:solidFill>
                    <a:srgbClr val="FFFFFF"/>
                  </a:solidFill>
                  <a:latin typeface="Cera Pro" pitchFamily="2" charset="0"/>
                </a:rPr>
                <a:t>NWE</a:t>
              </a:r>
            </a:p>
          </p:txBody>
        </p:sp>
        <p:sp>
          <p:nvSpPr>
            <p:cNvPr id="49" name="Rectangle 31">
              <a:extLst>
                <a:ext uri="{FF2B5EF4-FFF2-40B4-BE49-F238E27FC236}">
                  <a16:creationId xmlns:a16="http://schemas.microsoft.com/office/drawing/2014/main" id="{F23F9812-2566-AC4C-A124-8F74E6DE3F8B}"/>
                </a:ext>
              </a:extLst>
            </p:cNvPr>
            <p:cNvSpPr/>
            <p:nvPr/>
          </p:nvSpPr>
          <p:spPr>
            <a:xfrm>
              <a:off x="1317152" y="2552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INTERREG</a:t>
              </a:r>
            </a:p>
            <a:p>
              <a:pPr algn="ctr"/>
              <a:r>
                <a:rPr lang="en-GB" sz="1000" b="1">
                  <a:solidFill>
                    <a:srgbClr val="FFFFFF"/>
                  </a:solidFill>
                  <a:latin typeface="Cera Pro" pitchFamily="2" charset="0"/>
                </a:rPr>
                <a:t>C</a:t>
              </a:r>
            </a:p>
            <a:p>
              <a:pPr algn="ctr"/>
              <a:r>
                <a:rPr lang="en-GB" sz="1000" b="1">
                  <a:solidFill>
                    <a:srgbClr val="FFFFFF"/>
                  </a:solidFill>
                  <a:latin typeface="Cera Pro" pitchFamily="2" charset="0"/>
                </a:rPr>
                <a:t>Europe</a:t>
              </a:r>
            </a:p>
          </p:txBody>
        </p:sp>
        <p:sp>
          <p:nvSpPr>
            <p:cNvPr id="50" name="Rectangle 32">
              <a:extLst>
                <a:ext uri="{FF2B5EF4-FFF2-40B4-BE49-F238E27FC236}">
                  <a16:creationId xmlns:a16="http://schemas.microsoft.com/office/drawing/2014/main" id="{E7E960B4-4B19-5E44-9C13-69CBEFF25DA1}"/>
                </a:ext>
              </a:extLst>
            </p:cNvPr>
            <p:cNvSpPr/>
            <p:nvPr/>
          </p:nvSpPr>
          <p:spPr>
            <a:xfrm>
              <a:off x="2177399" y="2552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INTERREG</a:t>
              </a:r>
            </a:p>
            <a:p>
              <a:pPr algn="ctr"/>
              <a:r>
                <a:rPr lang="en-GB" sz="1000" b="1">
                  <a:solidFill>
                    <a:srgbClr val="FFFFFF"/>
                  </a:solidFill>
                  <a:latin typeface="Cera Pro" pitchFamily="2" charset="0"/>
                </a:rPr>
                <a:t>A</a:t>
              </a:r>
            </a:p>
            <a:p>
              <a:pPr algn="ctr"/>
              <a:r>
                <a:rPr lang="en-GB" sz="1000" b="1">
                  <a:solidFill>
                    <a:srgbClr val="FFFFFF"/>
                  </a:solidFill>
                  <a:latin typeface="Cera Pro" pitchFamily="2" charset="0"/>
                </a:rPr>
                <a:t>DE-NL</a:t>
              </a:r>
            </a:p>
          </p:txBody>
        </p:sp>
        <p:sp>
          <p:nvSpPr>
            <p:cNvPr id="51" name="Rectangle 33">
              <a:extLst>
                <a:ext uri="{FF2B5EF4-FFF2-40B4-BE49-F238E27FC236}">
                  <a16:creationId xmlns:a16="http://schemas.microsoft.com/office/drawing/2014/main" id="{1F8B3DE2-FC96-3F45-8FB4-5D839F876BD6}"/>
                </a:ext>
              </a:extLst>
            </p:cNvPr>
            <p:cNvSpPr/>
            <p:nvPr/>
          </p:nvSpPr>
          <p:spPr>
            <a:xfrm>
              <a:off x="3038186" y="2552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INTERREG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VL-NL</a:t>
              </a:r>
            </a:p>
          </p:txBody>
        </p:sp>
        <p:sp>
          <p:nvSpPr>
            <p:cNvPr id="52" name="Rectangle 34">
              <a:extLst>
                <a:ext uri="{FF2B5EF4-FFF2-40B4-BE49-F238E27FC236}">
                  <a16:creationId xmlns:a16="http://schemas.microsoft.com/office/drawing/2014/main" id="{55BF791C-F34B-ED41-B86D-14534DA2EBBF}"/>
                </a:ext>
              </a:extLst>
            </p:cNvPr>
            <p:cNvSpPr/>
            <p:nvPr/>
          </p:nvSpPr>
          <p:spPr>
            <a:xfrm>
              <a:off x="458961" y="3430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INTERREG</a:t>
              </a:r>
            </a:p>
            <a:p>
              <a:pPr algn="ctr"/>
              <a:r>
                <a:rPr lang="en-GB" sz="1000" b="1">
                  <a:solidFill>
                    <a:srgbClr val="FFFFFF"/>
                  </a:solidFill>
                  <a:latin typeface="Cera Pro" pitchFamily="2" charset="0"/>
                </a:rPr>
                <a:t>A</a:t>
              </a:r>
            </a:p>
            <a:p>
              <a:pPr algn="ctr"/>
              <a:r>
                <a:rPr lang="en-GB" sz="1000" b="1">
                  <a:solidFill>
                    <a:srgbClr val="FFFFFF"/>
                  </a:solidFill>
                  <a:latin typeface="Cera Pro" pitchFamily="2" charset="0"/>
                </a:rPr>
                <a:t>EMR</a:t>
              </a:r>
            </a:p>
          </p:txBody>
        </p:sp>
        <p:sp>
          <p:nvSpPr>
            <p:cNvPr id="53" name="Rectangle 35">
              <a:extLst>
                <a:ext uri="{FF2B5EF4-FFF2-40B4-BE49-F238E27FC236}">
                  <a16:creationId xmlns:a16="http://schemas.microsoft.com/office/drawing/2014/main" id="{6DB0139F-89D5-2740-B7D2-FE1CB6425CA1}"/>
                </a:ext>
              </a:extLst>
            </p:cNvPr>
            <p:cNvSpPr/>
            <p:nvPr/>
          </p:nvSpPr>
          <p:spPr>
            <a:xfrm>
              <a:off x="2177399" y="3430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RRF</a:t>
              </a:r>
            </a:p>
          </p:txBody>
        </p:sp>
        <p:sp>
          <p:nvSpPr>
            <p:cNvPr id="54" name="Rectangle 36">
              <a:extLst>
                <a:ext uri="{FF2B5EF4-FFF2-40B4-BE49-F238E27FC236}">
                  <a16:creationId xmlns:a16="http://schemas.microsoft.com/office/drawing/2014/main" id="{E4BA1E32-1786-7945-AF66-CBA75EA8E9C3}"/>
                </a:ext>
              </a:extLst>
            </p:cNvPr>
            <p:cNvSpPr/>
            <p:nvPr/>
          </p:nvSpPr>
          <p:spPr>
            <a:xfrm>
              <a:off x="1317152" y="3430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INTERREG</a:t>
              </a:r>
            </a:p>
            <a:p>
              <a:pPr algn="ctr"/>
              <a:r>
                <a:rPr lang="en-GB" sz="1000" b="1">
                  <a:solidFill>
                    <a:srgbClr val="FFFFFF"/>
                  </a:solidFill>
                  <a:latin typeface="Cera Pro" pitchFamily="2" charset="0"/>
                </a:rPr>
                <a:t>B</a:t>
              </a:r>
            </a:p>
            <a:p>
              <a:pPr algn="ctr"/>
              <a:r>
                <a:rPr lang="en-GB" sz="1000" b="1">
                  <a:solidFill>
                    <a:srgbClr val="FFFFFF"/>
                  </a:solidFill>
                  <a:latin typeface="Cera Pro" pitchFamily="2" charset="0"/>
                </a:rPr>
                <a:t>NSR</a:t>
              </a:r>
            </a:p>
          </p:txBody>
        </p:sp>
        <p:sp>
          <p:nvSpPr>
            <p:cNvPr id="55" name="Rectangle 37">
              <a:extLst>
                <a:ext uri="{FF2B5EF4-FFF2-40B4-BE49-F238E27FC236}">
                  <a16:creationId xmlns:a16="http://schemas.microsoft.com/office/drawing/2014/main" id="{39719E54-EDB3-BF4B-BA5E-754E8FC8396D}"/>
                </a:ext>
              </a:extLst>
            </p:cNvPr>
            <p:cNvSpPr/>
            <p:nvPr/>
          </p:nvSpPr>
          <p:spPr>
            <a:xfrm>
              <a:off x="2177399"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POP3+/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ELFPO</a:t>
              </a:r>
            </a:p>
          </p:txBody>
        </p:sp>
        <p:sp>
          <p:nvSpPr>
            <p:cNvPr id="56" name="Rectangle 40">
              <a:extLst>
                <a:ext uri="{FF2B5EF4-FFF2-40B4-BE49-F238E27FC236}">
                  <a16:creationId xmlns:a16="http://schemas.microsoft.com/office/drawing/2014/main" id="{52CFE319-C772-2645-AECB-E16FB1F00FE7}"/>
                </a:ext>
              </a:extLst>
            </p:cNvPr>
            <p:cNvSpPr/>
            <p:nvPr/>
          </p:nvSpPr>
          <p:spPr>
            <a:xfrm>
              <a:off x="458961" y="4307950"/>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Asylum and Migration (AMF)</a:t>
              </a:r>
            </a:p>
          </p:txBody>
        </p:sp>
        <p:sp>
          <p:nvSpPr>
            <p:cNvPr id="57" name="Rectangle 41">
              <a:extLst>
                <a:ext uri="{FF2B5EF4-FFF2-40B4-BE49-F238E27FC236}">
                  <a16:creationId xmlns:a16="http://schemas.microsoft.com/office/drawing/2014/main" id="{CBC1C66E-F586-6043-A84C-D93854F7FBCF}"/>
                </a:ext>
              </a:extLst>
            </p:cNvPr>
            <p:cNvSpPr/>
            <p:nvPr/>
          </p:nvSpPr>
          <p:spPr>
            <a:xfrm>
              <a:off x="1317152"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ESF+</a:t>
              </a:r>
            </a:p>
          </p:txBody>
        </p:sp>
        <p:sp>
          <p:nvSpPr>
            <p:cNvPr id="58" name="Rectangle 45">
              <a:extLst>
                <a:ext uri="{FF2B5EF4-FFF2-40B4-BE49-F238E27FC236}">
                  <a16:creationId xmlns:a16="http://schemas.microsoft.com/office/drawing/2014/main" id="{BAD3A2AA-87C4-1A4D-9673-CBB0F11E7D72}"/>
                </a:ext>
              </a:extLst>
            </p:cNvPr>
            <p:cNvSpPr/>
            <p:nvPr/>
          </p:nvSpPr>
          <p:spPr>
            <a:xfrm>
              <a:off x="8342137"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ELENA</a:t>
              </a:r>
            </a:p>
          </p:txBody>
        </p:sp>
        <p:sp>
          <p:nvSpPr>
            <p:cNvPr id="59" name="Rectangle 46">
              <a:extLst>
                <a:ext uri="{FF2B5EF4-FFF2-40B4-BE49-F238E27FC236}">
                  <a16:creationId xmlns:a16="http://schemas.microsoft.com/office/drawing/2014/main" id="{AF28D50E-3B89-984C-B061-18DC1B24FFA6}"/>
                </a:ext>
              </a:extLst>
            </p:cNvPr>
            <p:cNvSpPr/>
            <p:nvPr/>
          </p:nvSpPr>
          <p:spPr>
            <a:xfrm>
              <a:off x="9217580"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 b="1" i="0" u="none" strike="noStrike" kern="1200" cap="none" spc="0" normalizeH="0" baseline="0" noProof="0">
                  <a:ln>
                    <a:noFill/>
                  </a:ln>
                  <a:solidFill>
                    <a:srgbClr val="FFFFFF"/>
                  </a:solidFill>
                  <a:effectLst/>
                  <a:uLnTx/>
                  <a:uFillTx/>
                  <a:latin typeface="Cera Pro" pitchFamily="2" charset="0"/>
                  <a:ea typeface="+mn-ea"/>
                  <a:cs typeface="+mn-cs"/>
                </a:rPr>
                <a:t>Europese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 b="1" i="0" u="none" strike="noStrike" kern="1200" cap="none" spc="0" normalizeH="0" baseline="0" noProof="0">
                  <a:ln>
                    <a:noFill/>
                  </a:ln>
                  <a:solidFill>
                    <a:srgbClr val="FFFFFF"/>
                  </a:solidFill>
                  <a:effectLst/>
                  <a:uLnTx/>
                  <a:uFillTx/>
                  <a:latin typeface="Cera Pro" pitchFamily="2" charset="0"/>
                  <a:ea typeface="+mn-ea"/>
                  <a:cs typeface="+mn-cs"/>
                </a:rPr>
                <a:t>Investerings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 b="1" i="0" u="none" strike="noStrike" kern="1200" cap="none" spc="0" normalizeH="0" baseline="0" noProof="0">
                  <a:ln>
                    <a:noFill/>
                  </a:ln>
                  <a:solidFill>
                    <a:srgbClr val="FFFFFF"/>
                  </a:solidFill>
                  <a:effectLst/>
                  <a:uLnTx/>
                  <a:uFillTx/>
                  <a:latin typeface="Cera Pro" pitchFamily="2" charset="0"/>
                  <a:ea typeface="+mn-ea"/>
                  <a:cs typeface="+mn-cs"/>
                </a:rPr>
                <a:t>Bank (EIB)</a:t>
              </a:r>
            </a:p>
          </p:txBody>
        </p:sp>
        <p:sp>
          <p:nvSpPr>
            <p:cNvPr id="60" name="Rectangle 47">
              <a:extLst>
                <a:ext uri="{FF2B5EF4-FFF2-40B4-BE49-F238E27FC236}">
                  <a16:creationId xmlns:a16="http://schemas.microsoft.com/office/drawing/2014/main" id="{6D8B2CA3-CA4F-7142-A55B-04B7DE4E5310}"/>
                </a:ext>
              </a:extLst>
            </p:cNvPr>
            <p:cNvSpPr/>
            <p:nvPr/>
          </p:nvSpPr>
          <p:spPr>
            <a:xfrm>
              <a:off x="10093024"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InvestEU</a:t>
              </a:r>
            </a:p>
          </p:txBody>
        </p:sp>
        <p:sp>
          <p:nvSpPr>
            <p:cNvPr id="61" name="Rectangle 17">
              <a:extLst>
                <a:ext uri="{FF2B5EF4-FFF2-40B4-BE49-F238E27FC236}">
                  <a16:creationId xmlns:a16="http://schemas.microsoft.com/office/drawing/2014/main" id="{0B97CF7D-4A0C-49AD-9D35-6424EA5CD64D}"/>
                </a:ext>
              </a:extLst>
            </p:cNvPr>
            <p:cNvSpPr/>
            <p:nvPr/>
          </p:nvSpPr>
          <p:spPr>
            <a:xfrm>
              <a:off x="3038186"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EMVAF</a:t>
              </a:r>
            </a:p>
          </p:txBody>
        </p:sp>
        <p:sp>
          <p:nvSpPr>
            <p:cNvPr id="62" name="Rectangle 20">
              <a:extLst>
                <a:ext uri="{FF2B5EF4-FFF2-40B4-BE49-F238E27FC236}">
                  <a16:creationId xmlns:a16="http://schemas.microsoft.com/office/drawing/2014/main" id="{6AA8DD28-8F99-4E6D-9FB3-F216185ED67F}"/>
                </a:ext>
              </a:extLst>
            </p:cNvPr>
            <p:cNvSpPr/>
            <p:nvPr/>
          </p:nvSpPr>
          <p:spPr>
            <a:xfrm>
              <a:off x="5242375" y="430795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EU Civil Protection Mechanism</a:t>
              </a:r>
            </a:p>
          </p:txBody>
        </p:sp>
        <p:sp>
          <p:nvSpPr>
            <p:cNvPr id="63" name="Rectangle 20">
              <a:extLst>
                <a:ext uri="{FF2B5EF4-FFF2-40B4-BE49-F238E27FC236}">
                  <a16:creationId xmlns:a16="http://schemas.microsoft.com/office/drawing/2014/main" id="{F204EAB9-4A80-483F-9641-1D02160256AE}"/>
                </a:ext>
              </a:extLst>
            </p:cNvPr>
            <p:cNvSpPr/>
            <p:nvPr/>
          </p:nvSpPr>
          <p:spPr>
            <a:xfrm>
              <a:off x="6983809" y="3427316"/>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EDF</a:t>
              </a:r>
            </a:p>
          </p:txBody>
        </p:sp>
        <p:sp>
          <p:nvSpPr>
            <p:cNvPr id="64" name="Rectangle 20">
              <a:extLst>
                <a:ext uri="{FF2B5EF4-FFF2-40B4-BE49-F238E27FC236}">
                  <a16:creationId xmlns:a16="http://schemas.microsoft.com/office/drawing/2014/main" id="{E97939CE-C705-4F22-83CA-ECCDD90CBA2B}"/>
                </a:ext>
              </a:extLst>
            </p:cNvPr>
            <p:cNvSpPr/>
            <p:nvPr/>
          </p:nvSpPr>
          <p:spPr>
            <a:xfrm>
              <a:off x="6983809" y="2552073"/>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NIDIC</a:t>
              </a:r>
            </a:p>
          </p:txBody>
        </p:sp>
        <p:sp>
          <p:nvSpPr>
            <p:cNvPr id="65" name="Rectangle 45">
              <a:extLst>
                <a:ext uri="{FF2B5EF4-FFF2-40B4-BE49-F238E27FC236}">
                  <a16:creationId xmlns:a16="http://schemas.microsoft.com/office/drawing/2014/main" id="{445BD598-D64C-47C8-A277-DE9B69EF3222}"/>
                </a:ext>
              </a:extLst>
            </p:cNvPr>
            <p:cNvSpPr/>
            <p:nvPr/>
          </p:nvSpPr>
          <p:spPr>
            <a:xfrm>
              <a:off x="10968468" y="1686870"/>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EEE-F</a:t>
              </a:r>
            </a:p>
          </p:txBody>
        </p:sp>
      </p:grpSp>
      <p:grpSp>
        <p:nvGrpSpPr>
          <p:cNvPr id="66" name="Groep 65">
            <a:extLst>
              <a:ext uri="{FF2B5EF4-FFF2-40B4-BE49-F238E27FC236}">
                <a16:creationId xmlns:a16="http://schemas.microsoft.com/office/drawing/2014/main" id="{776F5EAC-AC5B-40E8-8E86-3F64172DEC73}"/>
              </a:ext>
            </a:extLst>
          </p:cNvPr>
          <p:cNvGrpSpPr/>
          <p:nvPr/>
        </p:nvGrpSpPr>
        <p:grpSpPr>
          <a:xfrm>
            <a:off x="8915070" y="4586494"/>
            <a:ext cx="2599132" cy="326986"/>
            <a:chOff x="8402450" y="3966325"/>
            <a:chExt cx="3245035" cy="391858"/>
          </a:xfrm>
        </p:grpSpPr>
        <p:sp>
          <p:nvSpPr>
            <p:cNvPr id="68" name="Rectangle 19">
              <a:extLst>
                <a:ext uri="{FF2B5EF4-FFF2-40B4-BE49-F238E27FC236}">
                  <a16:creationId xmlns:a16="http://schemas.microsoft.com/office/drawing/2014/main" id="{6AFD007D-96F0-4762-A567-92F2CFA3CF4C}"/>
                </a:ext>
              </a:extLst>
            </p:cNvPr>
            <p:cNvSpPr/>
            <p:nvPr/>
          </p:nvSpPr>
          <p:spPr>
            <a:xfrm>
              <a:off x="8402450" y="3987107"/>
              <a:ext cx="391211" cy="3710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69" name="Tekstvak 5">
              <a:extLst>
                <a:ext uri="{FF2B5EF4-FFF2-40B4-BE49-F238E27FC236}">
                  <a16:creationId xmlns:a16="http://schemas.microsoft.com/office/drawing/2014/main" id="{424C0844-2A82-4C60-94D0-56E2D149A500}"/>
                </a:ext>
              </a:extLst>
            </p:cNvPr>
            <p:cNvSpPr txBox="1"/>
            <p:nvPr/>
          </p:nvSpPr>
          <p:spPr>
            <a:xfrm>
              <a:off x="8862973" y="3966325"/>
              <a:ext cx="2784512" cy="368838"/>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91E3F"/>
                  </a:solidFill>
                  <a:effectLst/>
                  <a:uLnTx/>
                  <a:uFillTx/>
                  <a:latin typeface="Cera Pro" panose="00000400000000000000" pitchFamily="2" charset="0"/>
                  <a:ea typeface="+mn-ea"/>
                  <a:cs typeface="+mn-cs"/>
                </a:rPr>
                <a:t>Mogelijk relevant</a:t>
              </a:r>
            </a:p>
          </p:txBody>
        </p:sp>
      </p:grpSp>
    </p:spTree>
    <p:extLst>
      <p:ext uri="{BB962C8B-B14F-4D97-AF65-F5344CB8AC3E}">
        <p14:creationId xmlns:p14="http://schemas.microsoft.com/office/powerpoint/2010/main" val="102472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a:solidFill>
                  <a:schemeClr val="bg1"/>
                </a:solidFill>
                <a:latin typeface="Cera Pro Black" panose="020B0604020202020204" charset="0"/>
                <a:cs typeface="Cera Pro Black" panose="020B0604020202020204" charset="0"/>
              </a:rPr>
              <a:t>EFRO</a:t>
            </a:r>
          </a:p>
        </p:txBody>
      </p:sp>
    </p:spTree>
    <p:extLst>
      <p:ext uri="{BB962C8B-B14F-4D97-AF65-F5344CB8AC3E}">
        <p14:creationId xmlns:p14="http://schemas.microsoft.com/office/powerpoint/2010/main" val="258478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dirty="0">
                <a:solidFill>
                  <a:schemeClr val="tx1"/>
                </a:solidFill>
              </a:rPr>
              <a:t>EFRO in het kort</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dirty="0">
                <a:solidFill>
                  <a:schemeClr val="accent1"/>
                </a:solidFill>
              </a:rPr>
              <a:t>Belangrijke informatie </a:t>
            </a:r>
            <a:endParaRPr lang="nl-NL" sz="1400" b="0" dirty="0">
              <a:solidFill>
                <a:schemeClr val="tx1"/>
              </a:solidFill>
            </a:endParaRPr>
          </a:p>
          <a:p>
            <a:r>
              <a:rPr lang="nl-NL" sz="1400" b="0" dirty="0">
                <a:solidFill>
                  <a:schemeClr val="tx1"/>
                </a:solidFill>
              </a:rPr>
              <a:t>De ambitie van Nederland met het EFRO-programma 2021-27 is om 'innovatiekracht te benutten voor economische én maatschappelijke impact’. Daarvoor zijn beleidsdoelstellingen bepaalt met concrete prioriteiten en doelstellingen: </a:t>
            </a:r>
          </a:p>
          <a:p>
            <a:pPr marL="342900" indent="-342900">
              <a:buFont typeface="+mj-lt"/>
              <a:buAutoNum type="arabicPeriod"/>
            </a:pPr>
            <a:r>
              <a:rPr lang="nl-NL" sz="1400" b="0" dirty="0">
                <a:solidFill>
                  <a:schemeClr val="tx1"/>
                </a:solidFill>
              </a:rPr>
              <a:t>Een slimmer Europa door de bevordering van een innovatieve en slimme economische transformatie. </a:t>
            </a:r>
          </a:p>
          <a:p>
            <a:pPr marL="342900" indent="-342900">
              <a:buFont typeface="+mj-lt"/>
              <a:buAutoNum type="arabicPeriod"/>
            </a:pPr>
            <a:r>
              <a:rPr lang="nl-NL" sz="1400" b="0" dirty="0">
                <a:solidFill>
                  <a:schemeClr val="accent1"/>
                </a:solidFill>
              </a:rPr>
              <a:t>Een groener, koolstofarm Europa </a:t>
            </a:r>
            <a:r>
              <a:rPr lang="nl-NL" sz="1400" b="0" dirty="0">
                <a:solidFill>
                  <a:schemeClr val="tx1"/>
                </a:solidFill>
              </a:rPr>
              <a:t>door de bevordering van </a:t>
            </a:r>
            <a:r>
              <a:rPr lang="nl-NL" sz="1400" b="0" dirty="0">
                <a:solidFill>
                  <a:schemeClr val="accent1"/>
                </a:solidFill>
              </a:rPr>
              <a:t>een schone en eerlijke energietransitie</a:t>
            </a:r>
            <a:r>
              <a:rPr lang="nl-NL" sz="1400" b="0" dirty="0">
                <a:solidFill>
                  <a:schemeClr val="tx1"/>
                </a:solidFill>
              </a:rPr>
              <a:t>, groene en blauwe investeringen, de circulaire economie, aanpassing aan de klimaatverandering, risicopreventie en risicobeheer. </a:t>
            </a:r>
          </a:p>
          <a:p>
            <a:pPr>
              <a:spcBef>
                <a:spcPts val="0"/>
              </a:spcBef>
            </a:pPr>
            <a:endParaRPr lang="nl-NL" sz="1400" b="0" dirty="0">
              <a:solidFill>
                <a:schemeClr val="tx1"/>
              </a:solidFill>
            </a:endParaRPr>
          </a:p>
          <a:p>
            <a:pPr>
              <a:spcBef>
                <a:spcPts val="0"/>
              </a:spcBef>
            </a:pPr>
            <a:r>
              <a:rPr lang="nl-NL" sz="1400" dirty="0">
                <a:solidFill>
                  <a:schemeClr val="accent1"/>
                </a:solidFill>
              </a:rPr>
              <a:t>Voorwaarden van een EFRO-project</a:t>
            </a:r>
          </a:p>
          <a:p>
            <a:pPr marL="285750" indent="-285750">
              <a:buFont typeface="Arial" panose="020B0604020202020204" pitchFamily="34" charset="0"/>
              <a:buChar char="•"/>
            </a:pPr>
            <a:r>
              <a:rPr lang="nl-NL" sz="1400" dirty="0">
                <a:solidFill>
                  <a:schemeClr val="tx1"/>
                </a:solidFill>
              </a:rPr>
              <a:t>Type activiteiten: </a:t>
            </a:r>
            <a:r>
              <a:rPr lang="nl-NL" sz="1400" b="0" dirty="0">
                <a:solidFill>
                  <a:schemeClr val="tx1"/>
                </a:solidFill>
              </a:rPr>
              <a:t>uitwisseling van kennis/ervaringen/informatie (seminars, data, etc.) &amp; pilots.</a:t>
            </a:r>
          </a:p>
          <a:p>
            <a:pPr marL="285750" indent="-285750">
              <a:buFont typeface="Arial" panose="020B0604020202020204" pitchFamily="34" charset="0"/>
              <a:buChar char="•"/>
            </a:pPr>
            <a:r>
              <a:rPr lang="nl-NL" sz="1400" dirty="0">
                <a:solidFill>
                  <a:schemeClr val="tx1"/>
                </a:solidFill>
              </a:rPr>
              <a:t>Gewenste partners: </a:t>
            </a:r>
            <a:r>
              <a:rPr lang="nl-NL" sz="1400" b="0" dirty="0">
                <a:solidFill>
                  <a:schemeClr val="tx1"/>
                </a:solidFill>
              </a:rPr>
              <a:t>In veel gevallen is deelname van het MKB verplicht. </a:t>
            </a:r>
            <a:endParaRPr lang="nl-NL" sz="1400" dirty="0">
              <a:solidFill>
                <a:schemeClr val="tx1"/>
              </a:solidFill>
            </a:endParaRPr>
          </a:p>
          <a:p>
            <a:pPr marL="285750" indent="-285750">
              <a:buFont typeface="Arial" panose="020B0604020202020204" pitchFamily="34" charset="0"/>
              <a:buChar char="•"/>
            </a:pPr>
            <a:r>
              <a:rPr lang="nl-NL" sz="1400" dirty="0">
                <a:solidFill>
                  <a:schemeClr val="tx1"/>
                </a:solidFill>
              </a:rPr>
              <a:t>Subsidiepercentage: </a:t>
            </a:r>
            <a:r>
              <a:rPr lang="nl-NL" sz="1400" b="0" dirty="0">
                <a:solidFill>
                  <a:schemeClr val="tx1"/>
                </a:solidFill>
              </a:rPr>
              <a:t>Maximaal 35%, maximaal 15% cofinanciering door provincie. </a:t>
            </a:r>
            <a:r>
              <a:rPr lang="nl-NL" sz="1400" b="0" i="1" dirty="0">
                <a:solidFill>
                  <a:schemeClr val="tx1"/>
                </a:solidFill>
                <a:highlight>
                  <a:srgbClr val="FFFF00"/>
                </a:highlight>
              </a:rPr>
              <a:t>Percentages verschillen per landsdeel</a:t>
            </a:r>
            <a:endParaRPr lang="nl-NL" sz="1400" b="0" dirty="0">
              <a:solidFill>
                <a:schemeClr val="tx1"/>
              </a:solidFill>
              <a:highlight>
                <a:srgbClr val="FFFF00"/>
              </a:highlight>
            </a:endParaRPr>
          </a:p>
          <a:p>
            <a:pPr marL="285750" indent="-285750">
              <a:buFont typeface="Arial" panose="020B0604020202020204" pitchFamily="34" charset="0"/>
              <a:buChar char="•"/>
            </a:pPr>
            <a:r>
              <a:rPr lang="nl-NL" sz="1400" dirty="0">
                <a:solidFill>
                  <a:schemeClr val="tx1"/>
                </a:solidFill>
              </a:rPr>
              <a:t>Gemiddelde projectomvang: </a:t>
            </a:r>
            <a:r>
              <a:rPr lang="nl-NL" sz="1400" b="0" dirty="0">
                <a:solidFill>
                  <a:schemeClr val="tx1"/>
                </a:solidFill>
              </a:rPr>
              <a:t>Maximum subsidiebedrag van €1 tot  € 1.5 miljoen. </a:t>
            </a:r>
            <a:r>
              <a:rPr lang="nl-NL" sz="1400" b="0" i="1" dirty="0">
                <a:solidFill>
                  <a:schemeClr val="tx1"/>
                </a:solidFill>
                <a:highlight>
                  <a:srgbClr val="FFFF00"/>
                </a:highlight>
              </a:rPr>
              <a:t>Maximale bedragen verschillen per landsdeel</a:t>
            </a:r>
            <a:endParaRPr lang="nl-NL" sz="1400" dirty="0">
              <a:solidFill>
                <a:schemeClr val="tx1"/>
              </a:solidFill>
              <a:highlight>
                <a:srgbClr val="FFFF00"/>
              </a:highlight>
            </a:endParaRPr>
          </a:p>
          <a:p>
            <a:pPr marL="285750" indent="-285750">
              <a:buFont typeface="Arial" panose="020B0604020202020204" pitchFamily="34" charset="0"/>
              <a:buChar char="•"/>
            </a:pPr>
            <a:r>
              <a:rPr lang="nl-NL" sz="1400" dirty="0">
                <a:solidFill>
                  <a:schemeClr val="tx1"/>
                </a:solidFill>
              </a:rPr>
              <a:t>Aandachtspunten:</a:t>
            </a:r>
            <a:r>
              <a:rPr lang="nl-NL" sz="1400" b="0" dirty="0">
                <a:solidFill>
                  <a:schemeClr val="tx1"/>
                </a:solidFill>
              </a:rPr>
              <a:t> indicatief wordt ingezet in op projecten van TRL 6 t/m 9, en zit daarmee in de innovatieketen vooral op toegepast onderzoek en marktintroductie. </a:t>
            </a:r>
          </a:p>
        </p:txBody>
      </p:sp>
    </p:spTree>
    <p:extLst>
      <p:ext uri="{BB962C8B-B14F-4D97-AF65-F5344CB8AC3E}">
        <p14:creationId xmlns:p14="http://schemas.microsoft.com/office/powerpoint/2010/main" val="243096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dirty="0">
                <a:solidFill>
                  <a:schemeClr val="tx1"/>
                </a:solidFill>
              </a:rPr>
              <a:t>EFRO aansluiting op programma</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dirty="0">
                <a:solidFill>
                  <a:schemeClr val="accent1"/>
                </a:solidFill>
              </a:rPr>
              <a:t>Prioriteit: 2. Bevorderen van de demonstratie, </a:t>
            </a:r>
            <a:r>
              <a:rPr lang="nl-NL" sz="1400" dirty="0" err="1">
                <a:solidFill>
                  <a:schemeClr val="accent1"/>
                </a:solidFill>
              </a:rPr>
              <a:t>vermarkting</a:t>
            </a:r>
            <a:r>
              <a:rPr lang="nl-NL" sz="1400" dirty="0">
                <a:solidFill>
                  <a:schemeClr val="accent1"/>
                </a:solidFill>
              </a:rPr>
              <a:t> en opschaling van kansrijke innovatieve oplossingen die de energietransitie bevorderen, in samenwerking met het mkb en maatschappelijke middenveld in Zuid-Nederland. </a:t>
            </a:r>
          </a:p>
          <a:p>
            <a:r>
              <a:rPr lang="nl-NL" sz="1400" u="sng" dirty="0">
                <a:solidFill>
                  <a:schemeClr val="tx1"/>
                </a:solidFill>
              </a:rPr>
              <a:t>Specifieke doelstelling: RSO2.2. Bevorderen van hernieuwbare energie overeenkomstig Richtlijn (EU) 2018/2001[1] (Richtlijn hernieuwbare energie), met inbegrip van de daarin vastgelegde duurzaamheidscriteria (EFRO)</a:t>
            </a:r>
          </a:p>
          <a:p>
            <a:endParaRPr lang="nl-NL" sz="1400" u="sng" dirty="0">
              <a:solidFill>
                <a:schemeClr val="tx1"/>
              </a:solidFill>
            </a:endParaRPr>
          </a:p>
          <a:p>
            <a:r>
              <a:rPr lang="nl-NL" sz="1400" b="0" dirty="0">
                <a:latin typeface="Cera Pro"/>
              </a:rPr>
              <a:t>Voorbeelden van concrete acties die binnen het EFRO-programma kunnen worden ondersteund zijn:</a:t>
            </a:r>
          </a:p>
          <a:p>
            <a:pPr marL="285750" indent="-285750">
              <a:buFont typeface="Arial" panose="020B0604020202020204" pitchFamily="34" charset="0"/>
              <a:buChar char="•"/>
            </a:pPr>
            <a:r>
              <a:rPr lang="nl-NL" sz="1400" b="0" dirty="0">
                <a:solidFill>
                  <a:schemeClr val="accent1"/>
                </a:solidFill>
              </a:rPr>
              <a:t>ondersteunen van het mkb bij de </a:t>
            </a:r>
            <a:r>
              <a:rPr lang="nl-NL" sz="1400" b="0" dirty="0" err="1">
                <a:solidFill>
                  <a:schemeClr val="accent1"/>
                </a:solidFill>
              </a:rPr>
              <a:t>vermarkting</a:t>
            </a:r>
            <a:r>
              <a:rPr lang="nl-NL" sz="1400" b="0" dirty="0">
                <a:solidFill>
                  <a:schemeClr val="accent1"/>
                </a:solidFill>
              </a:rPr>
              <a:t> van innovaties die kunnen bijdragen aan hernieuwbare energieproductie </a:t>
            </a:r>
            <a:r>
              <a:rPr lang="nl-NL" sz="1400" b="0" dirty="0">
                <a:latin typeface="Cera Pro"/>
              </a:rPr>
              <a:t>in Zuid-Nederland en daarbuiten, bijvoorbeeld door het ontwikkelen van business cases, demonstratie in de reële omgeving, proefproductie, en eerste uitrol c.q. initiële opschaling;</a:t>
            </a:r>
          </a:p>
          <a:p>
            <a:pPr marL="285750" indent="-285750">
              <a:buFont typeface="Arial" panose="020B0604020202020204" pitchFamily="34" charset="0"/>
              <a:buChar char="•"/>
            </a:pPr>
            <a:r>
              <a:rPr lang="nl-NL" sz="1400" b="0" dirty="0">
                <a:solidFill>
                  <a:schemeClr val="accent1"/>
                </a:solidFill>
              </a:rPr>
              <a:t>op lokale schaal in praktijk brengen en </a:t>
            </a:r>
            <a:r>
              <a:rPr lang="nl-NL" sz="1400" b="0" dirty="0" err="1">
                <a:solidFill>
                  <a:schemeClr val="accent1"/>
                </a:solidFill>
              </a:rPr>
              <a:t>doorontwikkelen</a:t>
            </a:r>
            <a:r>
              <a:rPr lang="nl-NL" sz="1400" b="0" dirty="0">
                <a:solidFill>
                  <a:schemeClr val="accent1"/>
                </a:solidFill>
              </a:rPr>
              <a:t> van innovatieve vormen van duurzame energieproductie</a:t>
            </a:r>
            <a:r>
              <a:rPr lang="nl-NL" sz="1400" b="0" dirty="0">
                <a:latin typeface="Cera Pro"/>
              </a:rPr>
              <a:t>, in samenwerking met lokale stakeholders inclusief mkb, maatschappelijk middenveld en kennis- en onderwijsinstellingen. Dit kan bijvoorbeeld door demonstratie in de reële omgeving, het opzetten van innovatieve organisatiestructuren ten behoeve van het organiseren en financieren van particuliere investeringen in duurzame energieopwekking, en gebiedsgerichte pilots op het niveau van een wijk of bedrijventerrein</a:t>
            </a:r>
          </a:p>
          <a:p>
            <a:endParaRPr lang="nl-NL" sz="1400" b="0" dirty="0">
              <a:solidFill>
                <a:schemeClr val="accent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285750" indent="-285750">
              <a:buFont typeface="Arial" panose="020B0604020202020204" pitchFamily="34" charset="0"/>
              <a:buChar char="•"/>
            </a:pPr>
            <a:endParaRPr lang="nl-NL" sz="1400" b="0" dirty="0">
              <a:solidFill>
                <a:schemeClr val="tx1"/>
              </a:solidFill>
            </a:endParaRPr>
          </a:p>
          <a:p>
            <a:endParaRPr lang="nl-NL" sz="1400" b="0" dirty="0">
              <a:solidFill>
                <a:schemeClr val="tx1"/>
              </a:solidFill>
            </a:endParaRPr>
          </a:p>
        </p:txBody>
      </p:sp>
    </p:spTree>
    <p:extLst>
      <p:ext uri="{BB962C8B-B14F-4D97-AF65-F5344CB8AC3E}">
        <p14:creationId xmlns:p14="http://schemas.microsoft.com/office/powerpoint/2010/main" val="397300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err="1">
                <a:solidFill>
                  <a:schemeClr val="bg1"/>
                </a:solidFill>
                <a:latin typeface="Cera Pro Black" panose="020B0604020202020204" charset="0"/>
                <a:cs typeface="Cera Pro Black" panose="020B0604020202020204" charset="0"/>
              </a:rPr>
              <a:t>Interreg</a:t>
            </a:r>
            <a:endParaRPr lang="nl-NL" sz="4100" dirty="0">
              <a:solidFill>
                <a:schemeClr val="bg1"/>
              </a:solidFill>
              <a:latin typeface="Cera Pro Black" panose="020B0604020202020204" charset="0"/>
              <a:cs typeface="Cera Pro Black" panose="020B0604020202020204" charset="0"/>
            </a:endParaRPr>
          </a:p>
        </p:txBody>
      </p:sp>
    </p:spTree>
    <p:extLst>
      <p:ext uri="{BB962C8B-B14F-4D97-AF65-F5344CB8AC3E}">
        <p14:creationId xmlns:p14="http://schemas.microsoft.com/office/powerpoint/2010/main" val="415084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3">
            <a:extLst>
              <a:ext uri="{FF2B5EF4-FFF2-40B4-BE49-F238E27FC236}">
                <a16:creationId xmlns:a16="http://schemas.microsoft.com/office/drawing/2014/main" id="{3658856B-C405-40FB-84FA-FD3EEA4BFE65}"/>
              </a:ext>
            </a:extLst>
          </p:cNvPr>
          <p:cNvSpPr txBox="1">
            <a:spLocks/>
          </p:cNvSpPr>
          <p:nvPr/>
        </p:nvSpPr>
        <p:spPr>
          <a:xfrm>
            <a:off x="816454" y="282231"/>
            <a:ext cx="10245555" cy="11430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500" b="0" i="0" kern="1200" spc="0" baseline="0">
                <a:solidFill>
                  <a:srgbClr val="021E41"/>
                </a:solidFill>
                <a:latin typeface="CeraPro-Black" pitchFamily="2" charset="0"/>
                <a:ea typeface="+mj-ea"/>
                <a:cs typeface="+mj-cs"/>
              </a:defRPr>
            </a:lvl1pPr>
          </a:lstStyle>
          <a:p>
            <a:r>
              <a:rPr lang="en-US">
                <a:latin typeface="Cera Pro Black" panose="020B0604020202020204" charset="0"/>
                <a:cs typeface="Cera Pro Black" panose="020B0604020202020204" charset="0"/>
              </a:rPr>
              <a:t>INTERREG</a:t>
            </a:r>
          </a:p>
        </p:txBody>
      </p:sp>
      <p:sp>
        <p:nvSpPr>
          <p:cNvPr id="46" name="Rechthoek 45">
            <a:extLst>
              <a:ext uri="{FF2B5EF4-FFF2-40B4-BE49-F238E27FC236}">
                <a16:creationId xmlns:a16="http://schemas.microsoft.com/office/drawing/2014/main" id="{EEBC0CA2-DC58-43EE-8925-37D6CB28B8AD}"/>
              </a:ext>
            </a:extLst>
          </p:cNvPr>
          <p:cNvSpPr/>
          <p:nvPr/>
        </p:nvSpPr>
        <p:spPr>
          <a:xfrm>
            <a:off x="5588681" y="2063896"/>
            <a:ext cx="4867275" cy="2591806"/>
          </a:xfrm>
          <a:prstGeom prst="rect">
            <a:avLst/>
          </a:prstGeom>
          <a:noFill/>
          <a:ln>
            <a:solidFill>
              <a:srgbClr val="377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400" b="1">
                <a:solidFill>
                  <a:srgbClr val="377BAC"/>
                </a:solidFill>
                <a:latin typeface="Cera Pro" pitchFamily="2" charset="0"/>
              </a:rPr>
              <a:t>Interreg heeft als hoofddoel de bevordering van de samenwerking tussen de lidstaten binnen de Unie en tussen lidstaten en respectievelijk aangrenzende derde landen, partnerlanden, andere gebieden of landen en gebieden overzee.</a:t>
            </a:r>
          </a:p>
          <a:p>
            <a:pPr algn="just"/>
            <a:endParaRPr lang="nl-NL" sz="1400" b="1">
              <a:solidFill>
                <a:srgbClr val="377BAC"/>
              </a:solidFill>
              <a:latin typeface="Cera Pro" pitchFamily="2" charset="0"/>
            </a:endParaRPr>
          </a:p>
          <a:p>
            <a:pPr marL="285750" indent="-285750">
              <a:buFont typeface="Arial" panose="020B0604020202020204" pitchFamily="34" charset="0"/>
              <a:buChar char="•"/>
            </a:pPr>
            <a:r>
              <a:rPr lang="nl-NL" sz="1400" b="1">
                <a:solidFill>
                  <a:srgbClr val="377BAC"/>
                </a:solidFill>
                <a:latin typeface="Cera Pro" pitchFamily="2" charset="0"/>
              </a:rPr>
              <a:t>INTERREG A</a:t>
            </a:r>
          </a:p>
          <a:p>
            <a:pPr marL="285750" indent="-285750">
              <a:buFont typeface="Arial" panose="020B0604020202020204" pitchFamily="34" charset="0"/>
              <a:buChar char="•"/>
            </a:pPr>
            <a:r>
              <a:rPr lang="nl-NL" sz="1400" b="1">
                <a:solidFill>
                  <a:srgbClr val="377BAC"/>
                </a:solidFill>
                <a:latin typeface="Cera Pro" pitchFamily="2" charset="0"/>
              </a:rPr>
              <a:t>INTERREG B</a:t>
            </a:r>
          </a:p>
          <a:p>
            <a:pPr marL="285750" indent="-285750">
              <a:buFont typeface="Arial" panose="020B0604020202020204" pitchFamily="34" charset="0"/>
              <a:buChar char="•"/>
            </a:pPr>
            <a:r>
              <a:rPr lang="nl-NL" sz="1400" b="1">
                <a:solidFill>
                  <a:srgbClr val="377BAC"/>
                </a:solidFill>
                <a:latin typeface="Cera Pro" pitchFamily="2" charset="0"/>
              </a:rPr>
              <a:t>INTERREG C</a:t>
            </a:r>
          </a:p>
        </p:txBody>
      </p:sp>
      <p:grpSp>
        <p:nvGrpSpPr>
          <p:cNvPr id="31" name="Groep 30">
            <a:extLst>
              <a:ext uri="{FF2B5EF4-FFF2-40B4-BE49-F238E27FC236}">
                <a16:creationId xmlns:a16="http://schemas.microsoft.com/office/drawing/2014/main" id="{1CF3FCF8-3F9A-471A-9A39-DE8C5C0319BA}"/>
              </a:ext>
            </a:extLst>
          </p:cNvPr>
          <p:cNvGrpSpPr/>
          <p:nvPr/>
        </p:nvGrpSpPr>
        <p:grpSpPr>
          <a:xfrm>
            <a:off x="953414" y="2063896"/>
            <a:ext cx="3415088" cy="3456942"/>
            <a:chOff x="458961" y="2677471"/>
            <a:chExt cx="3415088" cy="3456942"/>
          </a:xfrm>
        </p:grpSpPr>
        <p:sp>
          <p:nvSpPr>
            <p:cNvPr id="32" name="Rectangle 28">
              <a:extLst>
                <a:ext uri="{FF2B5EF4-FFF2-40B4-BE49-F238E27FC236}">
                  <a16:creationId xmlns:a16="http://schemas.microsoft.com/office/drawing/2014/main" id="{1DFC527A-2249-4DA4-AB9F-0DACE4567930}"/>
                </a:ext>
              </a:extLst>
            </p:cNvPr>
            <p:cNvSpPr/>
            <p:nvPr/>
          </p:nvSpPr>
          <p:spPr>
            <a:xfrm>
              <a:off x="458961"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EFRO</a:t>
              </a:r>
            </a:p>
          </p:txBody>
        </p:sp>
        <p:sp>
          <p:nvSpPr>
            <p:cNvPr id="33" name="Rectangle 29">
              <a:extLst>
                <a:ext uri="{FF2B5EF4-FFF2-40B4-BE49-F238E27FC236}">
                  <a16:creationId xmlns:a16="http://schemas.microsoft.com/office/drawing/2014/main" id="{EE909DBE-907F-4E81-A306-87B11EC0EC56}"/>
                </a:ext>
              </a:extLst>
            </p:cNvPr>
            <p:cNvSpPr/>
            <p:nvPr/>
          </p:nvSpPr>
          <p:spPr>
            <a:xfrm>
              <a:off x="3038186" y="4420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Just </a:t>
              </a:r>
            </a:p>
            <a:p>
              <a:pPr algn="ctr"/>
              <a:r>
                <a:rPr lang="en-GB" sz="1000" b="1">
                  <a:solidFill>
                    <a:srgbClr val="FFFFFF"/>
                  </a:solidFill>
                  <a:latin typeface="Cera Pro" pitchFamily="2" charset="0"/>
                </a:rPr>
                <a:t>Transition Fund</a:t>
              </a:r>
            </a:p>
          </p:txBody>
        </p:sp>
        <p:sp>
          <p:nvSpPr>
            <p:cNvPr id="34" name="Rectangle 30">
              <a:extLst>
                <a:ext uri="{FF2B5EF4-FFF2-40B4-BE49-F238E27FC236}">
                  <a16:creationId xmlns:a16="http://schemas.microsoft.com/office/drawing/2014/main" id="{388FF7B6-BC1D-4C1E-8339-21C467A0B3FD}"/>
                </a:ext>
              </a:extLst>
            </p:cNvPr>
            <p:cNvSpPr/>
            <p:nvPr/>
          </p:nvSpPr>
          <p:spPr>
            <a:xfrm>
              <a:off x="458961" y="3542674"/>
              <a:ext cx="835863" cy="8358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NWE</a:t>
              </a:r>
            </a:p>
          </p:txBody>
        </p:sp>
        <p:sp>
          <p:nvSpPr>
            <p:cNvPr id="35" name="Rectangle 31">
              <a:extLst>
                <a:ext uri="{FF2B5EF4-FFF2-40B4-BE49-F238E27FC236}">
                  <a16:creationId xmlns:a16="http://schemas.microsoft.com/office/drawing/2014/main" id="{1AE619DB-6732-459D-AD09-F99E5FEDB713}"/>
                </a:ext>
              </a:extLst>
            </p:cNvPr>
            <p:cNvSpPr/>
            <p:nvPr/>
          </p:nvSpPr>
          <p:spPr>
            <a:xfrm>
              <a:off x="1317152" y="3542674"/>
              <a:ext cx="835863" cy="8358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Europe</a:t>
              </a:r>
            </a:p>
          </p:txBody>
        </p:sp>
        <p:sp>
          <p:nvSpPr>
            <p:cNvPr id="36" name="Rectangle 32">
              <a:extLst>
                <a:ext uri="{FF2B5EF4-FFF2-40B4-BE49-F238E27FC236}">
                  <a16:creationId xmlns:a16="http://schemas.microsoft.com/office/drawing/2014/main" id="{E6B6DFB3-D82B-4007-A63B-A4D01CD2EC76}"/>
                </a:ext>
              </a:extLst>
            </p:cNvPr>
            <p:cNvSpPr/>
            <p:nvPr/>
          </p:nvSpPr>
          <p:spPr>
            <a:xfrm>
              <a:off x="2177399" y="3542674"/>
              <a:ext cx="835863" cy="8358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 DE-NL</a:t>
              </a:r>
            </a:p>
          </p:txBody>
        </p:sp>
        <p:sp>
          <p:nvSpPr>
            <p:cNvPr id="37" name="Rectangle 33">
              <a:extLst>
                <a:ext uri="{FF2B5EF4-FFF2-40B4-BE49-F238E27FC236}">
                  <a16:creationId xmlns:a16="http://schemas.microsoft.com/office/drawing/2014/main" id="{B48158B8-5F19-4099-9B85-DDB1211B7476}"/>
                </a:ext>
              </a:extLst>
            </p:cNvPr>
            <p:cNvSpPr/>
            <p:nvPr/>
          </p:nvSpPr>
          <p:spPr>
            <a:xfrm>
              <a:off x="3038186" y="3542674"/>
              <a:ext cx="835863" cy="8358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 VL-NL</a:t>
              </a:r>
            </a:p>
          </p:txBody>
        </p:sp>
        <p:sp>
          <p:nvSpPr>
            <p:cNvPr id="38" name="Rectangle 34">
              <a:extLst>
                <a:ext uri="{FF2B5EF4-FFF2-40B4-BE49-F238E27FC236}">
                  <a16:creationId xmlns:a16="http://schemas.microsoft.com/office/drawing/2014/main" id="{D9920B13-614E-4A39-BDEF-B5D989C68A3B}"/>
                </a:ext>
              </a:extLst>
            </p:cNvPr>
            <p:cNvSpPr/>
            <p:nvPr/>
          </p:nvSpPr>
          <p:spPr>
            <a:xfrm>
              <a:off x="458961" y="4420674"/>
              <a:ext cx="835863" cy="8358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EMR</a:t>
              </a:r>
            </a:p>
          </p:txBody>
        </p:sp>
        <p:sp>
          <p:nvSpPr>
            <p:cNvPr id="39" name="Rectangle 35">
              <a:extLst>
                <a:ext uri="{FF2B5EF4-FFF2-40B4-BE49-F238E27FC236}">
                  <a16:creationId xmlns:a16="http://schemas.microsoft.com/office/drawing/2014/main" id="{C65EF3D5-FE7C-4968-9931-5CC490415743}"/>
                </a:ext>
              </a:extLst>
            </p:cNvPr>
            <p:cNvSpPr/>
            <p:nvPr/>
          </p:nvSpPr>
          <p:spPr>
            <a:xfrm>
              <a:off x="2177399" y="4420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RRF</a:t>
              </a:r>
            </a:p>
          </p:txBody>
        </p:sp>
        <p:sp>
          <p:nvSpPr>
            <p:cNvPr id="42" name="Rectangle 37">
              <a:extLst>
                <a:ext uri="{FF2B5EF4-FFF2-40B4-BE49-F238E27FC236}">
                  <a16:creationId xmlns:a16="http://schemas.microsoft.com/office/drawing/2014/main" id="{B68A9743-6C80-470F-A2FA-3297E38934A7}"/>
                </a:ext>
              </a:extLst>
            </p:cNvPr>
            <p:cNvSpPr/>
            <p:nvPr/>
          </p:nvSpPr>
          <p:spPr>
            <a:xfrm>
              <a:off x="2177399"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GLB-NSP</a:t>
              </a:r>
            </a:p>
          </p:txBody>
        </p:sp>
        <p:sp>
          <p:nvSpPr>
            <p:cNvPr id="43" name="Rectangle 40">
              <a:extLst>
                <a:ext uri="{FF2B5EF4-FFF2-40B4-BE49-F238E27FC236}">
                  <a16:creationId xmlns:a16="http://schemas.microsoft.com/office/drawing/2014/main" id="{60644972-B654-4C92-A12F-B0E70C44D77B}"/>
                </a:ext>
              </a:extLst>
            </p:cNvPr>
            <p:cNvSpPr/>
            <p:nvPr/>
          </p:nvSpPr>
          <p:spPr>
            <a:xfrm>
              <a:off x="458961" y="5298550"/>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FFFFFF"/>
                  </a:solidFill>
                  <a:effectLst/>
                  <a:uLnTx/>
                  <a:uFillTx/>
                  <a:latin typeface="Cera Pro" pitchFamily="2" charset="0"/>
                  <a:ea typeface="+mn-ea"/>
                  <a:cs typeface="+mn-cs"/>
                </a:rPr>
                <a:t>Asylum, Migration and Integration (AMIF)</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44" name="Rectangle 41">
              <a:extLst>
                <a:ext uri="{FF2B5EF4-FFF2-40B4-BE49-F238E27FC236}">
                  <a16:creationId xmlns:a16="http://schemas.microsoft.com/office/drawing/2014/main" id="{94CABC27-C91F-4F48-B08F-5EFDCC9CAFCC}"/>
                </a:ext>
              </a:extLst>
            </p:cNvPr>
            <p:cNvSpPr/>
            <p:nvPr/>
          </p:nvSpPr>
          <p:spPr>
            <a:xfrm>
              <a:off x="1317152"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ESF+</a:t>
              </a:r>
            </a:p>
          </p:txBody>
        </p:sp>
        <p:sp>
          <p:nvSpPr>
            <p:cNvPr id="45" name="Rectangle 17">
              <a:extLst>
                <a:ext uri="{FF2B5EF4-FFF2-40B4-BE49-F238E27FC236}">
                  <a16:creationId xmlns:a16="http://schemas.microsoft.com/office/drawing/2014/main" id="{69763B1B-2D25-4EF2-B13E-D27F6E835566}"/>
                </a:ext>
              </a:extLst>
            </p:cNvPr>
            <p:cNvSpPr/>
            <p:nvPr/>
          </p:nvSpPr>
          <p:spPr>
            <a:xfrm>
              <a:off x="3038186"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EMVAF</a:t>
              </a:r>
            </a:p>
          </p:txBody>
        </p:sp>
      </p:grpSp>
      <p:sp>
        <p:nvSpPr>
          <p:cNvPr id="47" name="TextBox 52">
            <a:extLst>
              <a:ext uri="{FF2B5EF4-FFF2-40B4-BE49-F238E27FC236}">
                <a16:creationId xmlns:a16="http://schemas.microsoft.com/office/drawing/2014/main" id="{BC0BD588-BAA4-4FE2-93F3-36FF16592FCE}"/>
              </a:ext>
            </a:extLst>
          </p:cNvPr>
          <p:cNvSpPr txBox="1"/>
          <p:nvPr/>
        </p:nvSpPr>
        <p:spPr>
          <a:xfrm>
            <a:off x="816454" y="1663786"/>
            <a:ext cx="21297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srgbClr val="189DD9"/>
                </a:solidFill>
                <a:effectLst/>
                <a:uLnTx/>
                <a:uFillTx/>
                <a:latin typeface="Cera Pro" pitchFamily="2" charset="0"/>
                <a:ea typeface="+mn-ea"/>
                <a:cs typeface="+mn-cs"/>
              </a:rPr>
              <a:t>Geografisch</a:t>
            </a:r>
            <a:endParaRPr kumimoji="0" lang="en-NL" sz="2000" b="1" i="0" u="none" strike="noStrike" kern="1200" cap="none" spc="0" normalizeH="0" baseline="0" noProof="0">
              <a:ln>
                <a:noFill/>
              </a:ln>
              <a:solidFill>
                <a:srgbClr val="189DD9"/>
              </a:solidFill>
              <a:effectLst/>
              <a:uLnTx/>
              <a:uFillTx/>
              <a:latin typeface="Cera Pro" pitchFamily="2" charset="0"/>
              <a:ea typeface="+mn-ea"/>
              <a:cs typeface="+mn-cs"/>
            </a:endParaRPr>
          </a:p>
        </p:txBody>
      </p:sp>
      <p:pic>
        <p:nvPicPr>
          <p:cNvPr id="19" name="Afbeelding 18">
            <a:extLst>
              <a:ext uri="{FF2B5EF4-FFF2-40B4-BE49-F238E27FC236}">
                <a16:creationId xmlns:a16="http://schemas.microsoft.com/office/drawing/2014/main" id="{4168F452-A7B3-49E5-8979-584A7A4E280F}"/>
              </a:ext>
            </a:extLst>
          </p:cNvPr>
          <p:cNvPicPr>
            <a:picLocks noChangeAspect="1"/>
          </p:cNvPicPr>
          <p:nvPr/>
        </p:nvPicPr>
        <p:blipFill>
          <a:blip r:embed="rId3"/>
          <a:stretch>
            <a:fillRect/>
          </a:stretch>
        </p:blipFill>
        <p:spPr>
          <a:xfrm>
            <a:off x="147919" y="6279246"/>
            <a:ext cx="1164513" cy="520052"/>
          </a:xfrm>
          <a:prstGeom prst="rect">
            <a:avLst/>
          </a:prstGeom>
        </p:spPr>
      </p:pic>
      <p:sp>
        <p:nvSpPr>
          <p:cNvPr id="21" name="Rectangle 36">
            <a:extLst>
              <a:ext uri="{FF2B5EF4-FFF2-40B4-BE49-F238E27FC236}">
                <a16:creationId xmlns:a16="http://schemas.microsoft.com/office/drawing/2014/main" id="{4F43468A-92C8-4526-B1FB-F0EC365B37F9}"/>
              </a:ext>
            </a:extLst>
          </p:cNvPr>
          <p:cNvSpPr/>
          <p:nvPr/>
        </p:nvSpPr>
        <p:spPr>
          <a:xfrm>
            <a:off x="1812452" y="3811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INTERREG</a:t>
            </a:r>
          </a:p>
          <a:p>
            <a:pPr algn="ctr"/>
            <a:r>
              <a:rPr lang="en-GB" sz="1000" b="1">
                <a:solidFill>
                  <a:srgbClr val="FFFFFF"/>
                </a:solidFill>
                <a:latin typeface="Cera Pro" pitchFamily="2" charset="0"/>
              </a:rPr>
              <a:t>NSR</a:t>
            </a:r>
          </a:p>
        </p:txBody>
      </p:sp>
    </p:spTree>
    <p:extLst>
      <p:ext uri="{BB962C8B-B14F-4D97-AF65-F5344CB8AC3E}">
        <p14:creationId xmlns:p14="http://schemas.microsoft.com/office/powerpoint/2010/main" val="244036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16455" y="282231"/>
            <a:ext cx="9130850" cy="1143000"/>
          </a:xfrm>
        </p:spPr>
        <p:txBody>
          <a:bodyPr>
            <a:normAutofit/>
          </a:bodyPr>
          <a:lstStyle/>
          <a:p>
            <a:r>
              <a:rPr lang="en-US"/>
              <a:t>INTERREG 2021-2027</a:t>
            </a:r>
          </a:p>
        </p:txBody>
      </p:sp>
      <p:sp>
        <p:nvSpPr>
          <p:cNvPr id="3" name="Text Placeholder 4">
            <a:extLst>
              <a:ext uri="{FF2B5EF4-FFF2-40B4-BE49-F238E27FC236}">
                <a16:creationId xmlns:a16="http://schemas.microsoft.com/office/drawing/2014/main" id="{389EABBF-1208-41D9-851E-6DF6AF408B99}"/>
              </a:ext>
            </a:extLst>
          </p:cNvPr>
          <p:cNvSpPr txBox="1">
            <a:spLocks/>
          </p:cNvSpPr>
          <p:nvPr/>
        </p:nvSpPr>
        <p:spPr>
          <a:xfrm>
            <a:off x="816455" y="1577898"/>
            <a:ext cx="86868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7F7F7F"/>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 typeface="Arial"/>
              <a:buNone/>
              <a:tabLst/>
              <a:defRPr/>
            </a:pPr>
            <a:r>
              <a:rPr kumimoji="0" lang="nl-NL" sz="1800" b="0" i="0" u="none" strike="noStrike" kern="1200" cap="none" spc="0" normalizeH="0" baseline="0" noProof="0">
                <a:ln>
                  <a:noFill/>
                </a:ln>
                <a:solidFill>
                  <a:srgbClr val="021E41"/>
                </a:solidFill>
                <a:effectLst/>
                <a:uLnTx/>
                <a:uFillTx/>
                <a:latin typeface="Nunito Sans Light" panose="00000400000000000000" pitchFamily="2" charset="0"/>
              </a:rPr>
              <a:t>Bestaande uit onderdelen:</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Strand A: </a:t>
            </a:r>
            <a:r>
              <a:rPr kumimoji="0" lang="nl-NL" sz="1600" b="1" i="0" u="none" strike="noStrike" kern="1200" cap="none" spc="0" normalizeH="0" baseline="0" noProof="0">
                <a:ln>
                  <a:noFill/>
                </a:ln>
                <a:solidFill>
                  <a:srgbClr val="021E41"/>
                </a:solidFill>
                <a:effectLst/>
                <a:uLnTx/>
                <a:uFillTx/>
                <a:latin typeface="Nunito Sans Light" panose="00000400000000000000" pitchFamily="2" charset="0"/>
              </a:rPr>
              <a:t>grensoverschrijdend</a:t>
            </a: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 tussen naburige regio’s</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Strand B: </a:t>
            </a:r>
            <a:r>
              <a:rPr kumimoji="0" lang="nl-NL" sz="1600" b="1" i="0" u="none" strike="noStrike" kern="1200" cap="none" spc="0" normalizeH="0" baseline="0" noProof="0">
                <a:ln>
                  <a:noFill/>
                </a:ln>
                <a:solidFill>
                  <a:srgbClr val="021E41"/>
                </a:solidFill>
                <a:effectLst/>
                <a:uLnTx/>
                <a:uFillTx/>
                <a:latin typeface="Nunito Sans Light" panose="00000400000000000000" pitchFamily="2" charset="0"/>
              </a:rPr>
              <a:t>transnationaal</a:t>
            </a: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 over grotere gebieden &amp; </a:t>
            </a:r>
            <a:r>
              <a:rPr kumimoji="0" lang="nl-NL" sz="1600" b="1" i="0" u="none" strike="noStrike" kern="1200" cap="none" spc="0" normalizeH="0" baseline="0" noProof="0">
                <a:ln>
                  <a:noFill/>
                </a:ln>
                <a:solidFill>
                  <a:srgbClr val="021E41"/>
                </a:solidFill>
                <a:effectLst/>
                <a:uLnTx/>
                <a:uFillTx/>
                <a:latin typeface="Nunito Sans Light" panose="00000400000000000000" pitchFamily="2" charset="0"/>
              </a:rPr>
              <a:t>transnationaal</a:t>
            </a: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 over </a:t>
            </a:r>
            <a:r>
              <a:rPr kumimoji="0" lang="nl-NL" sz="1600" b="1" i="0" u="none" strike="noStrike" kern="1200" cap="none" spc="0" normalizeH="0" baseline="0" noProof="0">
                <a:ln>
                  <a:noFill/>
                </a:ln>
                <a:solidFill>
                  <a:srgbClr val="021E41"/>
                </a:solidFill>
                <a:effectLst/>
                <a:uLnTx/>
                <a:uFillTx/>
                <a:latin typeface="Nunito Sans Light" panose="00000400000000000000" pitchFamily="2" charset="0"/>
              </a:rPr>
              <a:t>maritieme</a:t>
            </a: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 gebieden</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Strand C: </a:t>
            </a:r>
            <a:r>
              <a:rPr kumimoji="0" lang="nl-NL" sz="1600" b="1" i="0" u="none" strike="noStrike" kern="1200" cap="none" spc="0" normalizeH="0" baseline="0" noProof="0">
                <a:ln>
                  <a:noFill/>
                </a:ln>
                <a:solidFill>
                  <a:srgbClr val="021E41"/>
                </a:solidFill>
                <a:effectLst/>
                <a:uLnTx/>
                <a:uFillTx/>
                <a:latin typeface="Nunito Sans Light" panose="00000400000000000000" pitchFamily="2" charset="0"/>
              </a:rPr>
              <a:t>interregionaal</a:t>
            </a: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 ter behoeve van </a:t>
            </a:r>
            <a:r>
              <a:rPr kumimoji="0" lang="nl-NL" sz="1600" b="1" i="0" u="none" strike="noStrike" kern="1200" cap="none" spc="0" normalizeH="0" baseline="0" noProof="0">
                <a:ln>
                  <a:noFill/>
                </a:ln>
                <a:solidFill>
                  <a:srgbClr val="021E41"/>
                </a:solidFill>
                <a:effectLst/>
                <a:uLnTx/>
                <a:uFillTx/>
                <a:latin typeface="Nunito Sans Light" panose="00000400000000000000" pitchFamily="2" charset="0"/>
              </a:rPr>
              <a:t>cohesiebeleid</a:t>
            </a:r>
            <a:endParaRPr kumimoji="0" lang="nl-NL" sz="1600" b="0" i="0" u="none" strike="noStrike" kern="1200" cap="none" spc="0" normalizeH="0" baseline="0" noProof="0">
              <a:ln>
                <a:noFill/>
              </a:ln>
              <a:solidFill>
                <a:srgbClr val="021E41"/>
              </a:solidFill>
              <a:effectLst/>
              <a:uLnTx/>
              <a:uFillTx/>
              <a:latin typeface="Nunito Sans Light" panose="00000400000000000000" pitchFamily="2"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Strand D: onderling tussen </a:t>
            </a:r>
            <a:r>
              <a:rPr kumimoji="0" lang="nl-NL" sz="1600" b="1" i="0" u="none" strike="noStrike" kern="1200" cap="none" spc="0" normalizeH="0" baseline="0" noProof="0">
                <a:ln>
                  <a:noFill/>
                </a:ln>
                <a:solidFill>
                  <a:srgbClr val="021E41"/>
                </a:solidFill>
                <a:effectLst/>
                <a:uLnTx/>
                <a:uFillTx/>
                <a:latin typeface="Nunito Sans Light" panose="00000400000000000000" pitchFamily="2" charset="0"/>
              </a:rPr>
              <a:t>ultraperifere</a:t>
            </a:r>
            <a:r>
              <a:rPr kumimoji="0" lang="nl-NL" sz="1600" b="0" i="0" u="none" strike="noStrike" kern="1200" cap="none" spc="0" normalizeH="0" baseline="0" noProof="0">
                <a:ln>
                  <a:noFill/>
                </a:ln>
                <a:solidFill>
                  <a:srgbClr val="021E41"/>
                </a:solidFill>
                <a:effectLst/>
                <a:uLnTx/>
                <a:uFillTx/>
                <a:latin typeface="Nunito Sans Light" panose="00000400000000000000" pitchFamily="2" charset="0"/>
              </a:rPr>
              <a:t> gebieden (of derde)</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a:ln>
                <a:noFill/>
              </a:ln>
              <a:solidFill>
                <a:srgbClr val="021E41"/>
              </a:solidFill>
              <a:effectLst/>
              <a:uLnTx/>
              <a:uFillTx/>
              <a:latin typeface="Nunito Sans Light" panose="00000400000000000000" pitchFamily="2" charset="0"/>
            </a:endParaRP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a:ln>
                  <a:noFill/>
                </a:ln>
                <a:solidFill>
                  <a:srgbClr val="021E41"/>
                </a:solidFill>
                <a:effectLst/>
                <a:uLnTx/>
                <a:uFillTx/>
                <a:latin typeface="Nunito Sans Light" panose="00000400000000000000" pitchFamily="2" charset="0"/>
              </a:rPr>
              <a:t>Positieve waardering in kabinetsstandpunt</a:t>
            </a:r>
          </a:p>
          <a:p>
            <a:pPr marL="342900" marR="0" lvl="0" indent="-3429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a:ln>
                  <a:noFill/>
                </a:ln>
                <a:solidFill>
                  <a:srgbClr val="021E41"/>
                </a:solidFill>
                <a:effectLst/>
                <a:uLnTx/>
                <a:uFillTx/>
                <a:latin typeface="Nunito Sans Light" panose="00000400000000000000" pitchFamily="2" charset="0"/>
              </a:rPr>
              <a:t>Blik EU op ‘verminderen belemmerende werking landsgrenzen’ versus NL programmering heel erg “à la EFRO”</a:t>
            </a:r>
          </a:p>
        </p:txBody>
      </p:sp>
      <p:pic>
        <p:nvPicPr>
          <p:cNvPr id="4" name="Afbeelding 3">
            <a:extLst>
              <a:ext uri="{FF2B5EF4-FFF2-40B4-BE49-F238E27FC236}">
                <a16:creationId xmlns:a16="http://schemas.microsoft.com/office/drawing/2014/main" id="{F8B39996-7656-461F-899F-D0E8FBB61A0C}"/>
              </a:ext>
            </a:extLst>
          </p:cNvPr>
          <p:cNvPicPr>
            <a:picLocks noChangeAspect="1"/>
          </p:cNvPicPr>
          <p:nvPr/>
        </p:nvPicPr>
        <p:blipFill>
          <a:blip r:embed="rId3"/>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340119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16455" y="282231"/>
            <a:ext cx="9130850" cy="1143000"/>
          </a:xfrm>
        </p:spPr>
        <p:txBody>
          <a:bodyPr>
            <a:normAutofit fontScale="90000"/>
          </a:bodyPr>
          <a:lstStyle/>
          <a:p>
            <a:r>
              <a:rPr lang="en-US"/>
              <a:t>INTERREG A</a:t>
            </a:r>
            <a:br>
              <a:rPr lang="en-US"/>
            </a:br>
            <a:r>
              <a:rPr lang="en-US" err="1"/>
              <a:t>Grensoverschrijdende</a:t>
            </a:r>
            <a:r>
              <a:rPr lang="en-US"/>
              <a:t> </a:t>
            </a:r>
            <a:r>
              <a:rPr lang="en-US" err="1"/>
              <a:t>samenwerking</a:t>
            </a:r>
            <a:endParaRPr lang="en-US"/>
          </a:p>
        </p:txBody>
      </p:sp>
      <p:pic>
        <p:nvPicPr>
          <p:cNvPr id="3" name="Picture 2">
            <a:extLst>
              <a:ext uri="{FF2B5EF4-FFF2-40B4-BE49-F238E27FC236}">
                <a16:creationId xmlns:a16="http://schemas.microsoft.com/office/drawing/2014/main" id="{C78EAAB3-5745-4B16-B24B-C6E28885C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891" y="1891004"/>
            <a:ext cx="4391056" cy="45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4">
            <a:extLst>
              <a:ext uri="{FF2B5EF4-FFF2-40B4-BE49-F238E27FC236}">
                <a16:creationId xmlns:a16="http://schemas.microsoft.com/office/drawing/2014/main" id="{EC87BC7A-2718-4307-8E37-1F67B507D8D3}"/>
              </a:ext>
            </a:extLst>
          </p:cNvPr>
          <p:cNvSpPr txBox="1">
            <a:spLocks/>
          </p:cNvSpPr>
          <p:nvPr/>
        </p:nvSpPr>
        <p:spPr>
          <a:xfrm>
            <a:off x="6776720" y="1545375"/>
            <a:ext cx="358648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6986"/>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386986"/>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rgbClr val="386986"/>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386986"/>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386986"/>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l-NL" sz="1800" b="0" i="0" u="none" strike="noStrike" kern="1200" cap="none" spc="0" normalizeH="0" baseline="0" noProof="0" dirty="0">
                <a:ln>
                  <a:noFill/>
                </a:ln>
                <a:solidFill>
                  <a:srgbClr val="595959"/>
                </a:solidFill>
                <a:effectLst/>
                <a:uLnTx/>
                <a:uFillTx/>
                <a:latin typeface="Nunito Sans Light" panose="00000400000000000000" pitchFamily="2" charset="0"/>
              </a:rPr>
              <a:t>Nederland in </a:t>
            </a:r>
            <a:r>
              <a:rPr lang="nl-NL" sz="1800" dirty="0">
                <a:solidFill>
                  <a:srgbClr val="595959"/>
                </a:solidFill>
                <a:latin typeface="Nunito Sans Light" panose="00000400000000000000" pitchFamily="2" charset="0"/>
              </a:rPr>
              <a:t>drie</a:t>
            </a:r>
            <a:r>
              <a:rPr kumimoji="0" lang="nl-NL" sz="1800" b="0" i="0" u="none" strike="noStrike" kern="1200" cap="none" spc="0" normalizeH="0" baseline="0" noProof="0" dirty="0">
                <a:ln>
                  <a:noFill/>
                </a:ln>
                <a:solidFill>
                  <a:srgbClr val="595959"/>
                </a:solidFill>
                <a:effectLst/>
                <a:uLnTx/>
                <a:uFillTx/>
                <a:latin typeface="Nunito Sans Light" panose="00000400000000000000" pitchFamily="2" charset="0"/>
              </a:rPr>
              <a:t> </a:t>
            </a:r>
            <a:r>
              <a:rPr kumimoji="0" lang="nl-NL" sz="1800" b="0" i="0" u="none" strike="noStrike" kern="1200" cap="none" spc="0" normalizeH="0" baseline="0" noProof="0" dirty="0" err="1">
                <a:ln>
                  <a:noFill/>
                </a:ln>
                <a:solidFill>
                  <a:srgbClr val="595959"/>
                </a:solidFill>
                <a:effectLst/>
                <a:uLnTx/>
                <a:uFillTx/>
                <a:latin typeface="Nunito Sans Light" panose="00000400000000000000" pitchFamily="2" charset="0"/>
              </a:rPr>
              <a:t>Interreg</a:t>
            </a:r>
            <a:r>
              <a:rPr kumimoji="0" lang="nl-NL" sz="1800" b="0" i="0" u="none" strike="noStrike" kern="1200" cap="none" spc="0" normalizeH="0" baseline="0" noProof="0" dirty="0">
                <a:ln>
                  <a:noFill/>
                </a:ln>
                <a:solidFill>
                  <a:srgbClr val="595959"/>
                </a:solidFill>
                <a:effectLst/>
                <a:uLnTx/>
                <a:uFillTx/>
                <a:latin typeface="Nunito Sans Light" panose="00000400000000000000" pitchFamily="2" charset="0"/>
              </a:rPr>
              <a:t> A programma’s: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1800" b="0" i="0" u="none" strike="noStrike" kern="1200" cap="none" spc="0" normalizeH="0" baseline="0" noProof="0" dirty="0">
                <a:ln>
                  <a:noFill/>
                </a:ln>
                <a:solidFill>
                  <a:srgbClr val="595959"/>
                </a:solidFill>
                <a:effectLst/>
                <a:uLnTx/>
                <a:uFillTx/>
                <a:latin typeface="Nunito Sans Light" panose="00000400000000000000" pitchFamily="2" charset="0"/>
              </a:rPr>
              <a:t>Vlaanderen-Nederland</a:t>
            </a:r>
            <a:endParaRPr kumimoji="0" lang="nl-NL" sz="1600" b="0" i="1" u="none" strike="noStrike" kern="1200" cap="none" spc="0" normalizeH="0" baseline="0" noProof="0" dirty="0">
              <a:ln>
                <a:noFill/>
              </a:ln>
              <a:solidFill>
                <a:srgbClr val="595959"/>
              </a:solidFill>
              <a:effectLst/>
              <a:uLnTx/>
              <a:uFillTx/>
              <a:latin typeface="Nunito Sans Light" panose="00000400000000000000"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1800" b="0" u="none" strike="noStrike" kern="1200" cap="none" spc="0" normalizeH="0" baseline="0" noProof="0" dirty="0">
                <a:ln>
                  <a:noFill/>
                </a:ln>
                <a:solidFill>
                  <a:srgbClr val="595959"/>
                </a:solidFill>
                <a:effectLst/>
                <a:uLnTx/>
                <a:uFillTx/>
                <a:latin typeface="Nunito Sans Light" panose="00000400000000000000" pitchFamily="2" charset="0"/>
              </a:rPr>
              <a:t>Deutschland-Nederland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1800" b="0" u="none" strike="noStrike" kern="1200" cap="none" spc="0" normalizeH="0" baseline="0" noProof="0" dirty="0">
                <a:ln>
                  <a:noFill/>
                </a:ln>
                <a:solidFill>
                  <a:srgbClr val="595959"/>
                </a:solidFill>
                <a:effectLst/>
                <a:uLnTx/>
                <a:uFillTx/>
                <a:latin typeface="Nunito Sans Light" panose="00000400000000000000" pitchFamily="2" charset="0"/>
              </a:rPr>
              <a:t>Euregio Maas-Rijn</a:t>
            </a:r>
          </a:p>
        </p:txBody>
      </p:sp>
      <p:pic>
        <p:nvPicPr>
          <p:cNvPr id="5" name="Afbeelding 4">
            <a:extLst>
              <a:ext uri="{FF2B5EF4-FFF2-40B4-BE49-F238E27FC236}">
                <a16:creationId xmlns:a16="http://schemas.microsoft.com/office/drawing/2014/main" id="{A38E7DB3-F31E-45C9-8069-53AEB16D83F6}"/>
              </a:ext>
            </a:extLst>
          </p:cNvPr>
          <p:cNvPicPr>
            <a:picLocks noChangeAspect="1"/>
          </p:cNvPicPr>
          <p:nvPr/>
        </p:nvPicPr>
        <p:blipFill>
          <a:blip r:embed="rId4"/>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425932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51178" y="663418"/>
            <a:ext cx="9130850" cy="1143000"/>
          </a:xfrm>
        </p:spPr>
        <p:txBody>
          <a:bodyPr>
            <a:normAutofit fontScale="90000"/>
          </a:bodyPr>
          <a:lstStyle/>
          <a:p>
            <a:r>
              <a:rPr lang="en-US"/>
              <a:t>INTERREG B</a:t>
            </a:r>
            <a:br>
              <a:rPr lang="en-US"/>
            </a:br>
            <a:r>
              <a:rPr lang="en-US" err="1"/>
              <a:t>Territoriale</a:t>
            </a:r>
            <a:r>
              <a:rPr lang="en-US"/>
              <a:t> </a:t>
            </a:r>
            <a:br>
              <a:rPr lang="en-US"/>
            </a:br>
            <a:r>
              <a:rPr lang="en-US" err="1"/>
              <a:t>samenwerking</a:t>
            </a:r>
            <a:endParaRPr lang="en-US"/>
          </a:p>
        </p:txBody>
      </p:sp>
      <p:pic>
        <p:nvPicPr>
          <p:cNvPr id="8" name="Afbeelding 7">
            <a:extLst>
              <a:ext uri="{FF2B5EF4-FFF2-40B4-BE49-F238E27FC236}">
                <a16:creationId xmlns:a16="http://schemas.microsoft.com/office/drawing/2014/main" id="{E80BCC9D-467E-44B4-A3E9-CB4E4662F39F}"/>
              </a:ext>
            </a:extLst>
          </p:cNvPr>
          <p:cNvPicPr>
            <a:picLocks noChangeAspect="1"/>
          </p:cNvPicPr>
          <p:nvPr/>
        </p:nvPicPr>
        <p:blipFill>
          <a:blip r:embed="rId3"/>
          <a:stretch>
            <a:fillRect/>
          </a:stretch>
        </p:blipFill>
        <p:spPr>
          <a:xfrm>
            <a:off x="147919" y="6279246"/>
            <a:ext cx="1164513" cy="520052"/>
          </a:xfrm>
          <a:prstGeom prst="rect">
            <a:avLst/>
          </a:prstGeom>
        </p:spPr>
      </p:pic>
      <p:pic>
        <p:nvPicPr>
          <p:cNvPr id="2" name="Afbeelding 1">
            <a:extLst>
              <a:ext uri="{FF2B5EF4-FFF2-40B4-BE49-F238E27FC236}">
                <a16:creationId xmlns:a16="http://schemas.microsoft.com/office/drawing/2014/main" id="{B6EF193D-BF13-11C5-879F-1D2E91084849}"/>
              </a:ext>
            </a:extLst>
          </p:cNvPr>
          <p:cNvPicPr>
            <a:picLocks noChangeAspect="1"/>
          </p:cNvPicPr>
          <p:nvPr/>
        </p:nvPicPr>
        <p:blipFill rotWithShape="1">
          <a:blip r:embed="rId4"/>
          <a:srcRect l="1476" t="6080" r="796" b="832"/>
          <a:stretch/>
        </p:blipFill>
        <p:spPr>
          <a:xfrm>
            <a:off x="4832059" y="134223"/>
            <a:ext cx="5251508" cy="6649579"/>
          </a:xfrm>
          <a:prstGeom prst="rect">
            <a:avLst/>
          </a:prstGeom>
        </p:spPr>
      </p:pic>
      <p:sp>
        <p:nvSpPr>
          <p:cNvPr id="3" name="Ovaal 2">
            <a:extLst>
              <a:ext uri="{FF2B5EF4-FFF2-40B4-BE49-F238E27FC236}">
                <a16:creationId xmlns:a16="http://schemas.microsoft.com/office/drawing/2014/main" id="{2762FA54-788F-BAC3-0E90-DA386932615A}"/>
              </a:ext>
            </a:extLst>
          </p:cNvPr>
          <p:cNvSpPr/>
          <p:nvPr/>
        </p:nvSpPr>
        <p:spPr>
          <a:xfrm>
            <a:off x="5192785" y="192948"/>
            <a:ext cx="1301793" cy="1382848"/>
          </a:xfrm>
          <a:prstGeom prst="ellipse">
            <a:avLst/>
          </a:prstGeom>
          <a:noFill/>
          <a:ln w="3810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Ovaal 9">
            <a:extLst>
              <a:ext uri="{FF2B5EF4-FFF2-40B4-BE49-F238E27FC236}">
                <a16:creationId xmlns:a16="http://schemas.microsoft.com/office/drawing/2014/main" id="{923FBF63-6577-2508-03C8-9837655A5F2A}"/>
              </a:ext>
            </a:extLst>
          </p:cNvPr>
          <p:cNvSpPr/>
          <p:nvPr/>
        </p:nvSpPr>
        <p:spPr>
          <a:xfrm>
            <a:off x="5192784" y="1657082"/>
            <a:ext cx="1301793" cy="1382848"/>
          </a:xfrm>
          <a:prstGeom prst="ellipse">
            <a:avLst/>
          </a:prstGeom>
          <a:noFill/>
          <a:ln w="38100"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900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436FE-2EB6-4048-A38E-FF720A58F477}"/>
              </a:ext>
            </a:extLst>
          </p:cNvPr>
          <p:cNvSpPr>
            <a:spLocks noGrp="1"/>
          </p:cNvSpPr>
          <p:nvPr>
            <p:ph type="title"/>
          </p:nvPr>
        </p:nvSpPr>
        <p:spPr>
          <a:xfrm>
            <a:off x="838198" y="2351132"/>
            <a:ext cx="5997607" cy="1324800"/>
          </a:xfrm>
        </p:spPr>
        <p:txBody>
          <a:bodyPr>
            <a:normAutofit fontScale="90000"/>
          </a:bodyPr>
          <a:lstStyle/>
          <a:p>
            <a:r>
              <a:rPr lang="nl-NL" dirty="0">
                <a:solidFill>
                  <a:schemeClr val="bg1"/>
                </a:solidFill>
                <a:latin typeface="Cera Pro Black" panose="020B0604020202020204" charset="0"/>
                <a:cs typeface="Cera Pro Black" panose="020B0604020202020204" charset="0"/>
              </a:rPr>
              <a:t>Het landschap navigeren</a:t>
            </a:r>
          </a:p>
        </p:txBody>
      </p:sp>
    </p:spTree>
    <p:extLst>
      <p:ext uri="{BB962C8B-B14F-4D97-AF65-F5344CB8AC3E}">
        <p14:creationId xmlns:p14="http://schemas.microsoft.com/office/powerpoint/2010/main" val="2016645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16455" y="282231"/>
            <a:ext cx="9130850" cy="1143000"/>
          </a:xfrm>
        </p:spPr>
        <p:txBody>
          <a:bodyPr>
            <a:normAutofit fontScale="90000"/>
          </a:bodyPr>
          <a:lstStyle/>
          <a:p>
            <a:r>
              <a:rPr lang="en-US"/>
              <a:t>INTERREG B</a:t>
            </a:r>
            <a:br>
              <a:rPr lang="en-US"/>
            </a:br>
            <a:r>
              <a:rPr lang="en-US"/>
              <a:t>Noord West Europa (NWE)</a:t>
            </a:r>
          </a:p>
        </p:txBody>
      </p:sp>
      <p:pic>
        <p:nvPicPr>
          <p:cNvPr id="4" name="Afbeelding 3">
            <a:extLst>
              <a:ext uri="{FF2B5EF4-FFF2-40B4-BE49-F238E27FC236}">
                <a16:creationId xmlns:a16="http://schemas.microsoft.com/office/drawing/2014/main" id="{9EA257D1-B2D1-41CE-B16B-3CC774A0265D}"/>
              </a:ext>
            </a:extLst>
          </p:cNvPr>
          <p:cNvPicPr>
            <a:picLocks noChangeAspect="1"/>
          </p:cNvPicPr>
          <p:nvPr/>
        </p:nvPicPr>
        <p:blipFill>
          <a:blip r:embed="rId3"/>
          <a:stretch>
            <a:fillRect/>
          </a:stretch>
        </p:blipFill>
        <p:spPr>
          <a:xfrm>
            <a:off x="2749296" y="1914934"/>
            <a:ext cx="6431280" cy="4406617"/>
          </a:xfrm>
          <a:prstGeom prst="rect">
            <a:avLst/>
          </a:prstGeom>
        </p:spPr>
      </p:pic>
      <p:pic>
        <p:nvPicPr>
          <p:cNvPr id="5" name="Afbeelding 4">
            <a:extLst>
              <a:ext uri="{FF2B5EF4-FFF2-40B4-BE49-F238E27FC236}">
                <a16:creationId xmlns:a16="http://schemas.microsoft.com/office/drawing/2014/main" id="{5E70CC71-15CC-4D26-893B-986CE63F3B4E}"/>
              </a:ext>
            </a:extLst>
          </p:cNvPr>
          <p:cNvPicPr>
            <a:picLocks noChangeAspect="1"/>
          </p:cNvPicPr>
          <p:nvPr/>
        </p:nvPicPr>
        <p:blipFill>
          <a:blip r:embed="rId4"/>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12279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16455" y="282231"/>
            <a:ext cx="9130850" cy="1143000"/>
          </a:xfrm>
        </p:spPr>
        <p:txBody>
          <a:bodyPr>
            <a:normAutofit fontScale="90000"/>
          </a:bodyPr>
          <a:lstStyle/>
          <a:p>
            <a:r>
              <a:rPr lang="en-US"/>
              <a:t>INTERREG B</a:t>
            </a:r>
            <a:br>
              <a:rPr lang="en-US"/>
            </a:br>
            <a:r>
              <a:rPr lang="en-US" err="1"/>
              <a:t>Noordzee</a:t>
            </a:r>
            <a:r>
              <a:rPr lang="en-US"/>
              <a:t> </a:t>
            </a:r>
            <a:r>
              <a:rPr lang="en-US" err="1"/>
              <a:t>regio</a:t>
            </a:r>
            <a:r>
              <a:rPr lang="en-US"/>
              <a:t> (NSR)</a:t>
            </a:r>
          </a:p>
        </p:txBody>
      </p:sp>
      <p:pic>
        <p:nvPicPr>
          <p:cNvPr id="4" name="Afbeelding 3">
            <a:extLst>
              <a:ext uri="{FF2B5EF4-FFF2-40B4-BE49-F238E27FC236}">
                <a16:creationId xmlns:a16="http://schemas.microsoft.com/office/drawing/2014/main" id="{349B78D0-662F-4674-AE33-924660175313}"/>
              </a:ext>
            </a:extLst>
          </p:cNvPr>
          <p:cNvPicPr>
            <a:picLocks noChangeAspect="1"/>
          </p:cNvPicPr>
          <p:nvPr/>
        </p:nvPicPr>
        <p:blipFill>
          <a:blip r:embed="rId3"/>
          <a:stretch>
            <a:fillRect/>
          </a:stretch>
        </p:blipFill>
        <p:spPr>
          <a:xfrm>
            <a:off x="147919" y="6279246"/>
            <a:ext cx="1164513" cy="520052"/>
          </a:xfrm>
          <a:prstGeom prst="rect">
            <a:avLst/>
          </a:prstGeom>
        </p:spPr>
      </p:pic>
      <p:pic>
        <p:nvPicPr>
          <p:cNvPr id="2050" name="Picture 2" descr="undefined">
            <a:extLst>
              <a:ext uri="{FF2B5EF4-FFF2-40B4-BE49-F238E27FC236}">
                <a16:creationId xmlns:a16="http://schemas.microsoft.com/office/drawing/2014/main" id="{7F7F9E6A-B3AA-5FD7-C8EF-913319998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24" y="1773141"/>
            <a:ext cx="5854941" cy="386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8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16455" y="282231"/>
            <a:ext cx="9130850" cy="1143000"/>
          </a:xfrm>
        </p:spPr>
        <p:txBody>
          <a:bodyPr>
            <a:normAutofit/>
          </a:bodyPr>
          <a:lstStyle/>
          <a:p>
            <a:r>
              <a:rPr lang="en-US"/>
              <a:t>INTERREG Europe (</a:t>
            </a:r>
            <a:r>
              <a:rPr lang="en-US" err="1"/>
              <a:t>vroeger</a:t>
            </a:r>
            <a:r>
              <a:rPr lang="en-US"/>
              <a:t> ‘C’)</a:t>
            </a:r>
          </a:p>
        </p:txBody>
      </p:sp>
      <p:sp>
        <p:nvSpPr>
          <p:cNvPr id="3" name="Rechthoek 2">
            <a:extLst>
              <a:ext uri="{FF2B5EF4-FFF2-40B4-BE49-F238E27FC236}">
                <a16:creationId xmlns:a16="http://schemas.microsoft.com/office/drawing/2014/main" id="{681A86D2-BF1D-4725-9220-8AC9E6C915A1}"/>
              </a:ext>
            </a:extLst>
          </p:cNvPr>
          <p:cNvSpPr/>
          <p:nvPr/>
        </p:nvSpPr>
        <p:spPr>
          <a:xfrm>
            <a:off x="816455" y="1676499"/>
            <a:ext cx="7889631" cy="2548390"/>
          </a:xfrm>
          <a:prstGeom prst="rect">
            <a:avLst/>
          </a:prstGeom>
        </p:spPr>
        <p:txBody>
          <a:bodyPr wrap="square">
            <a:spAutoFit/>
          </a:bodyPr>
          <a:lstStyle/>
          <a:p>
            <a:pPr marL="342000" indent="-342000" defTabSz="457200">
              <a:spcBef>
                <a:spcPct val="20000"/>
              </a:spcBef>
              <a:buFont typeface="Arial" panose="020B0604020202020204" pitchFamily="34" charset="0"/>
              <a:buChar char="•"/>
              <a:defRPr/>
            </a:pPr>
            <a:r>
              <a:rPr lang="en-US" err="1">
                <a:solidFill>
                  <a:srgbClr val="595959"/>
                </a:solidFill>
                <a:latin typeface="Nunito Sans Light" panose="00000400000000000000" pitchFamily="2" charset="0"/>
                <a:cs typeface="Century Gothic"/>
              </a:rPr>
              <a:t>Interregionale</a:t>
            </a:r>
            <a:r>
              <a:rPr lang="en-US">
                <a:solidFill>
                  <a:srgbClr val="595959"/>
                </a:solidFill>
                <a:latin typeface="Nunito Sans Light" panose="00000400000000000000" pitchFamily="2" charset="0"/>
                <a:cs typeface="Century Gothic"/>
              </a:rPr>
              <a:t> </a:t>
            </a:r>
            <a:r>
              <a:rPr lang="en-US" err="1">
                <a:solidFill>
                  <a:srgbClr val="595959"/>
                </a:solidFill>
                <a:latin typeface="Nunito Sans Light" panose="00000400000000000000" pitchFamily="2" charset="0"/>
                <a:cs typeface="Century Gothic"/>
              </a:rPr>
              <a:t>samenwerking</a:t>
            </a:r>
            <a:endParaRPr lang="en-US">
              <a:solidFill>
                <a:srgbClr val="595959"/>
              </a:solidFill>
              <a:latin typeface="Nunito Sans Light" panose="00000400000000000000" pitchFamily="2" charset="0"/>
              <a:cs typeface="Century Gothic"/>
            </a:endParaRPr>
          </a:p>
          <a:p>
            <a:pPr marL="342000" indent="-342000" defTabSz="457200">
              <a:spcBef>
                <a:spcPct val="20000"/>
              </a:spcBef>
              <a:buFont typeface="Arial" panose="020B0604020202020204" pitchFamily="34" charset="0"/>
              <a:buChar char="•"/>
              <a:defRPr/>
            </a:pPr>
            <a:endParaRPr lang="en-US">
              <a:solidFill>
                <a:srgbClr val="595959"/>
              </a:solidFill>
              <a:latin typeface="Nunito Sans Light" panose="00000400000000000000" pitchFamily="2" charset="0"/>
              <a:cs typeface="Century Gothic"/>
            </a:endParaRPr>
          </a:p>
          <a:p>
            <a:pPr marL="342000" indent="-342000" defTabSz="457200">
              <a:spcBef>
                <a:spcPct val="20000"/>
              </a:spcBef>
              <a:buFont typeface="Arial" panose="020B0604020202020204" pitchFamily="34" charset="0"/>
              <a:buChar char="•"/>
              <a:defRPr/>
            </a:pPr>
            <a:r>
              <a:rPr lang="en-US">
                <a:solidFill>
                  <a:srgbClr val="595959"/>
                </a:solidFill>
                <a:latin typeface="Nunito Sans Light" panose="00000400000000000000" pitchFamily="2" charset="0"/>
                <a:cs typeface="Century Gothic"/>
              </a:rPr>
              <a:t>Europa-breed </a:t>
            </a:r>
            <a:r>
              <a:rPr lang="en-US" err="1">
                <a:solidFill>
                  <a:srgbClr val="595959"/>
                </a:solidFill>
                <a:latin typeface="Nunito Sans Light" panose="00000400000000000000" pitchFamily="2" charset="0"/>
                <a:cs typeface="Century Gothic"/>
              </a:rPr>
              <a:t>programma</a:t>
            </a:r>
            <a:r>
              <a:rPr lang="en-US">
                <a:solidFill>
                  <a:srgbClr val="595959"/>
                </a:solidFill>
                <a:latin typeface="Nunito Sans Light" panose="00000400000000000000" pitchFamily="2" charset="0"/>
                <a:cs typeface="Century Gothic"/>
              </a:rPr>
              <a:t> </a:t>
            </a:r>
          </a:p>
          <a:p>
            <a:pPr marL="342000" indent="-342000" defTabSz="457200">
              <a:spcBef>
                <a:spcPct val="20000"/>
              </a:spcBef>
              <a:buFont typeface="Arial" panose="020B0604020202020204" pitchFamily="34" charset="0"/>
              <a:buChar char="•"/>
              <a:defRPr/>
            </a:pPr>
            <a:endParaRPr lang="en-US">
              <a:solidFill>
                <a:srgbClr val="595959"/>
              </a:solidFill>
              <a:latin typeface="Nunito Sans Light" panose="00000400000000000000" pitchFamily="2" charset="0"/>
              <a:cs typeface="Century Gothic"/>
            </a:endParaRPr>
          </a:p>
          <a:p>
            <a:pPr marL="342000" indent="-342000" defTabSz="457200">
              <a:spcBef>
                <a:spcPct val="20000"/>
              </a:spcBef>
              <a:buFont typeface="Arial" panose="020B0604020202020204" pitchFamily="34" charset="0"/>
              <a:buChar char="•"/>
              <a:defRPr/>
            </a:pPr>
            <a:r>
              <a:rPr lang="en-US" err="1">
                <a:solidFill>
                  <a:srgbClr val="595959"/>
                </a:solidFill>
                <a:latin typeface="Nunito Sans Light" panose="00000400000000000000" pitchFamily="2" charset="0"/>
                <a:cs typeface="Century Gothic"/>
              </a:rPr>
              <a:t>Subsidiepercentage</a:t>
            </a:r>
            <a:r>
              <a:rPr lang="en-US">
                <a:solidFill>
                  <a:srgbClr val="595959"/>
                </a:solidFill>
                <a:latin typeface="Nunito Sans Light" panose="00000400000000000000" pitchFamily="2" charset="0"/>
                <a:cs typeface="Century Gothic"/>
              </a:rPr>
              <a:t> 75%</a:t>
            </a:r>
          </a:p>
          <a:p>
            <a:pPr marL="342000" indent="-342000" defTabSz="457200">
              <a:spcBef>
                <a:spcPct val="20000"/>
              </a:spcBef>
              <a:buFont typeface="Arial" panose="020B0604020202020204" pitchFamily="34" charset="0"/>
              <a:buChar char="•"/>
              <a:defRPr/>
            </a:pPr>
            <a:endParaRPr lang="en-US">
              <a:solidFill>
                <a:srgbClr val="595959"/>
              </a:solidFill>
              <a:latin typeface="Nunito Sans Light" panose="00000400000000000000" pitchFamily="2" charset="0"/>
              <a:cs typeface="Century Gothic"/>
            </a:endParaRPr>
          </a:p>
          <a:p>
            <a:pPr defTabSz="457200">
              <a:spcBef>
                <a:spcPct val="20000"/>
              </a:spcBef>
              <a:defRPr/>
            </a:pPr>
            <a:endParaRPr lang="en-US" sz="2800">
              <a:solidFill>
                <a:srgbClr val="386986"/>
              </a:solidFill>
              <a:latin typeface="Century Gothic"/>
              <a:cs typeface="Century Gothic"/>
            </a:endParaRPr>
          </a:p>
        </p:txBody>
      </p:sp>
      <p:pic>
        <p:nvPicPr>
          <p:cNvPr id="4098" name="Picture 2" descr="Future Interreg Europe Cooperation Programme 2021-2027">
            <a:extLst>
              <a:ext uri="{FF2B5EF4-FFF2-40B4-BE49-F238E27FC236}">
                <a16:creationId xmlns:a16="http://schemas.microsoft.com/office/drawing/2014/main" id="{6D3581E2-E899-4007-9C00-64B77368E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677" y="3087354"/>
            <a:ext cx="7106031" cy="348841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B0F30E4E-33BB-4A20-ACD1-F41746E721AA}"/>
              </a:ext>
            </a:extLst>
          </p:cNvPr>
          <p:cNvPicPr>
            <a:picLocks noChangeAspect="1"/>
          </p:cNvPicPr>
          <p:nvPr/>
        </p:nvPicPr>
        <p:blipFill>
          <a:blip r:embed="rId4"/>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264672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a:solidFill>
                  <a:schemeClr val="bg1"/>
                </a:solidFill>
                <a:latin typeface="Cera Pro Black" panose="020B0604020202020204" charset="0"/>
                <a:cs typeface="Cera Pro Black" panose="020B0604020202020204" charset="0"/>
              </a:rPr>
              <a:t>Digital Europe</a:t>
            </a:r>
          </a:p>
        </p:txBody>
      </p:sp>
    </p:spTree>
    <p:extLst>
      <p:ext uri="{BB962C8B-B14F-4D97-AF65-F5344CB8AC3E}">
        <p14:creationId xmlns:p14="http://schemas.microsoft.com/office/powerpoint/2010/main" val="426847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3">
            <a:extLst>
              <a:ext uri="{FF2B5EF4-FFF2-40B4-BE49-F238E27FC236}">
                <a16:creationId xmlns:a16="http://schemas.microsoft.com/office/drawing/2014/main" id="{3658856B-C405-40FB-84FA-FD3EEA4BFE65}"/>
              </a:ext>
            </a:extLst>
          </p:cNvPr>
          <p:cNvSpPr txBox="1">
            <a:spLocks/>
          </p:cNvSpPr>
          <p:nvPr/>
        </p:nvSpPr>
        <p:spPr>
          <a:xfrm>
            <a:off x="816454" y="282231"/>
            <a:ext cx="10245555" cy="11430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500" b="0" i="0" kern="1200" spc="0" baseline="0">
                <a:solidFill>
                  <a:srgbClr val="021E41"/>
                </a:solidFill>
                <a:latin typeface="CeraPro-Black" pitchFamily="2" charset="0"/>
                <a:ea typeface="+mj-ea"/>
                <a:cs typeface="+mj-cs"/>
              </a:defRPr>
            </a:lvl1pPr>
          </a:lstStyle>
          <a:p>
            <a:r>
              <a:rPr lang="en-US">
                <a:latin typeface="Cera Pro Black" panose="020B0604020202020204" charset="0"/>
                <a:cs typeface="Cera Pro Black" panose="020B0604020202020204" charset="0"/>
              </a:rPr>
              <a:t>Digital Europe</a:t>
            </a:r>
          </a:p>
        </p:txBody>
      </p:sp>
      <p:grpSp>
        <p:nvGrpSpPr>
          <p:cNvPr id="2" name="Groep 1">
            <a:extLst>
              <a:ext uri="{FF2B5EF4-FFF2-40B4-BE49-F238E27FC236}">
                <a16:creationId xmlns:a16="http://schemas.microsoft.com/office/drawing/2014/main" id="{55077734-B896-4FBE-9A0D-E437AE86B30B}"/>
              </a:ext>
            </a:extLst>
          </p:cNvPr>
          <p:cNvGrpSpPr/>
          <p:nvPr/>
        </p:nvGrpSpPr>
        <p:grpSpPr>
          <a:xfrm>
            <a:off x="1619342" y="1611375"/>
            <a:ext cx="3553726" cy="3044326"/>
            <a:chOff x="4267975" y="2224693"/>
            <a:chExt cx="3553726" cy="3044326"/>
          </a:xfrm>
        </p:grpSpPr>
        <p:sp>
          <p:nvSpPr>
            <p:cNvPr id="41" name="TextBox 54">
              <a:extLst>
                <a:ext uri="{FF2B5EF4-FFF2-40B4-BE49-F238E27FC236}">
                  <a16:creationId xmlns:a16="http://schemas.microsoft.com/office/drawing/2014/main" id="{0081D2BA-B2B6-0440-8A36-6C4FCC9929A7}"/>
                </a:ext>
              </a:extLst>
            </p:cNvPr>
            <p:cNvSpPr txBox="1"/>
            <p:nvPr/>
          </p:nvSpPr>
          <p:spPr>
            <a:xfrm>
              <a:off x="4267975" y="2224693"/>
              <a:ext cx="21297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srgbClr val="189DD9"/>
                  </a:solidFill>
                  <a:effectLst/>
                  <a:uLnTx/>
                  <a:uFillTx/>
                  <a:latin typeface="Cera Pro" pitchFamily="2" charset="0"/>
                  <a:ea typeface="+mn-ea"/>
                  <a:cs typeface="+mn-cs"/>
                </a:rPr>
                <a:t>Thematisch</a:t>
              </a:r>
              <a:endParaRPr kumimoji="0" lang="en-NL" sz="2000" b="1" i="0" u="none" strike="noStrike" kern="1200" cap="none" spc="0" normalizeH="0" baseline="0" noProof="0">
                <a:ln>
                  <a:noFill/>
                </a:ln>
                <a:solidFill>
                  <a:srgbClr val="189DD9"/>
                </a:solidFill>
                <a:effectLst/>
                <a:uLnTx/>
                <a:uFillTx/>
                <a:latin typeface="Cera Pro" pitchFamily="2" charset="0"/>
                <a:ea typeface="+mn-ea"/>
                <a:cs typeface="+mn-cs"/>
              </a:endParaRPr>
            </a:p>
          </p:txBody>
        </p:sp>
        <p:sp>
          <p:nvSpPr>
            <p:cNvPr id="63" name="Rectangle 1">
              <a:extLst>
                <a:ext uri="{FF2B5EF4-FFF2-40B4-BE49-F238E27FC236}">
                  <a16:creationId xmlns:a16="http://schemas.microsoft.com/office/drawing/2014/main" id="{C82EDAE2-A430-494B-9420-E58651FCCC31}"/>
                </a:ext>
              </a:extLst>
            </p:cNvPr>
            <p:cNvSpPr/>
            <p:nvPr/>
          </p:nvSpPr>
          <p:spPr>
            <a:xfrm>
              <a:off x="4384677" y="269271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Horizon</a:t>
              </a:r>
            </a:p>
            <a:p>
              <a:pPr algn="ctr"/>
              <a:r>
                <a:rPr lang="en-GB" sz="1000" b="1">
                  <a:solidFill>
                    <a:srgbClr val="FFFFFF"/>
                  </a:solidFill>
                  <a:latin typeface="Cera Pro" pitchFamily="2" charset="0"/>
                </a:rPr>
                <a:t>Europe</a:t>
              </a:r>
            </a:p>
          </p:txBody>
        </p:sp>
        <p:sp>
          <p:nvSpPr>
            <p:cNvPr id="64" name="Rectangle 14">
              <a:extLst>
                <a:ext uri="{FF2B5EF4-FFF2-40B4-BE49-F238E27FC236}">
                  <a16:creationId xmlns:a16="http://schemas.microsoft.com/office/drawing/2014/main" id="{496F4A2C-A84B-44B9-9C81-54BFD58BE7C6}"/>
                </a:ext>
              </a:extLst>
            </p:cNvPr>
            <p:cNvSpPr/>
            <p:nvPr/>
          </p:nvSpPr>
          <p:spPr>
            <a:xfrm>
              <a:off x="5242375" y="4433156"/>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Innovation Fund</a:t>
              </a:r>
            </a:p>
          </p:txBody>
        </p:sp>
        <p:sp>
          <p:nvSpPr>
            <p:cNvPr id="66" name="Rectangle 18">
              <a:extLst>
                <a:ext uri="{FF2B5EF4-FFF2-40B4-BE49-F238E27FC236}">
                  <a16:creationId xmlns:a16="http://schemas.microsoft.com/office/drawing/2014/main" id="{C9040215-F301-4B1D-BBBC-1E8F0879AEE9}"/>
                </a:ext>
              </a:extLst>
            </p:cNvPr>
            <p:cNvSpPr/>
            <p:nvPr/>
          </p:nvSpPr>
          <p:spPr>
            <a:xfrm>
              <a:off x="4384677" y="3557913"/>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Creative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Europe</a:t>
              </a:r>
            </a:p>
          </p:txBody>
        </p:sp>
        <p:sp>
          <p:nvSpPr>
            <p:cNvPr id="67" name="Rectangle 19">
              <a:extLst>
                <a:ext uri="{FF2B5EF4-FFF2-40B4-BE49-F238E27FC236}">
                  <a16:creationId xmlns:a16="http://schemas.microsoft.com/office/drawing/2014/main" id="{76BCE064-B768-4EC0-B164-538C7211B554}"/>
                </a:ext>
              </a:extLst>
            </p:cNvPr>
            <p:cNvSpPr/>
            <p:nvPr/>
          </p:nvSpPr>
          <p:spPr>
            <a:xfrm>
              <a:off x="6985838" y="2677470"/>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LIFE</a:t>
              </a:r>
            </a:p>
          </p:txBody>
        </p:sp>
        <p:sp>
          <p:nvSpPr>
            <p:cNvPr id="68" name="Rectangle 20">
              <a:extLst>
                <a:ext uri="{FF2B5EF4-FFF2-40B4-BE49-F238E27FC236}">
                  <a16:creationId xmlns:a16="http://schemas.microsoft.com/office/drawing/2014/main" id="{9DD2F042-8562-425F-8CCE-0A7F61F8FBDA}"/>
                </a:ext>
              </a:extLst>
            </p:cNvPr>
            <p:cNvSpPr/>
            <p:nvPr/>
          </p:nvSpPr>
          <p:spPr>
            <a:xfrm>
              <a:off x="6114106" y="2677469"/>
              <a:ext cx="835863" cy="8358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Digital</a:t>
              </a:r>
            </a:p>
            <a:p>
              <a:pPr algn="ctr"/>
              <a:r>
                <a:rPr lang="en-GB" sz="1000" b="1">
                  <a:solidFill>
                    <a:srgbClr val="FFFFFF"/>
                  </a:solidFill>
                  <a:latin typeface="Cera Pro" pitchFamily="2" charset="0"/>
                </a:rPr>
                <a:t>Europe</a:t>
              </a:r>
            </a:p>
          </p:txBody>
        </p:sp>
        <p:sp>
          <p:nvSpPr>
            <p:cNvPr id="69" name="Rectangle 21">
              <a:extLst>
                <a:ext uri="{FF2B5EF4-FFF2-40B4-BE49-F238E27FC236}">
                  <a16:creationId xmlns:a16="http://schemas.microsoft.com/office/drawing/2014/main" id="{A934A420-5667-4861-93B5-149AA9301BE8}"/>
                </a:ext>
              </a:extLst>
            </p:cNvPr>
            <p:cNvSpPr/>
            <p:nvPr/>
          </p:nvSpPr>
          <p:spPr>
            <a:xfrm>
              <a:off x="6114105" y="4433156"/>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Citizens, Equality, Rights and Values</a:t>
              </a:r>
            </a:p>
          </p:txBody>
        </p:sp>
        <p:sp>
          <p:nvSpPr>
            <p:cNvPr id="70" name="Rectangle 22">
              <a:extLst>
                <a:ext uri="{FF2B5EF4-FFF2-40B4-BE49-F238E27FC236}">
                  <a16:creationId xmlns:a16="http://schemas.microsoft.com/office/drawing/2014/main" id="{C0D0BDDC-6889-4AA6-B2EE-C28FCFE9D621}"/>
                </a:ext>
              </a:extLst>
            </p:cNvPr>
            <p:cNvSpPr/>
            <p:nvPr/>
          </p:nvSpPr>
          <p:spPr>
            <a:xfrm>
              <a:off x="6985838" y="3551365"/>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Single Market Programme (SMP)</a:t>
              </a:r>
            </a:p>
          </p:txBody>
        </p:sp>
        <p:sp>
          <p:nvSpPr>
            <p:cNvPr id="71" name="Rectangle 23">
              <a:extLst>
                <a:ext uri="{FF2B5EF4-FFF2-40B4-BE49-F238E27FC236}">
                  <a16:creationId xmlns:a16="http://schemas.microsoft.com/office/drawing/2014/main" id="{CF352FF9-47C6-4B95-9606-23FF0D4BD629}"/>
                </a:ext>
              </a:extLst>
            </p:cNvPr>
            <p:cNvSpPr/>
            <p:nvPr/>
          </p:nvSpPr>
          <p:spPr>
            <a:xfrm>
              <a:off x="4384677" y="4433156"/>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European Urban Initiative</a:t>
              </a:r>
            </a:p>
          </p:txBody>
        </p:sp>
        <p:sp>
          <p:nvSpPr>
            <p:cNvPr id="72" name="Rectangle 24">
              <a:extLst>
                <a:ext uri="{FF2B5EF4-FFF2-40B4-BE49-F238E27FC236}">
                  <a16:creationId xmlns:a16="http://schemas.microsoft.com/office/drawing/2014/main" id="{AA911D2F-D4CC-4EC4-A2F5-1EA341436C66}"/>
                </a:ext>
              </a:extLst>
            </p:cNvPr>
            <p:cNvSpPr/>
            <p:nvPr/>
          </p:nvSpPr>
          <p:spPr>
            <a:xfrm>
              <a:off x="5242375" y="269271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CEF</a:t>
              </a:r>
            </a:p>
            <a:p>
              <a:pPr algn="ctr"/>
              <a:r>
                <a:rPr lang="en-GB" sz="1000" b="1">
                  <a:solidFill>
                    <a:srgbClr val="FFFFFF"/>
                  </a:solidFill>
                  <a:latin typeface="Cera Pro" pitchFamily="2" charset="0"/>
                </a:rPr>
                <a:t>transport</a:t>
              </a:r>
            </a:p>
          </p:txBody>
        </p:sp>
        <p:sp>
          <p:nvSpPr>
            <p:cNvPr id="73" name="Rectangle 25">
              <a:extLst>
                <a:ext uri="{FF2B5EF4-FFF2-40B4-BE49-F238E27FC236}">
                  <a16:creationId xmlns:a16="http://schemas.microsoft.com/office/drawing/2014/main" id="{85E41A2C-831A-40BB-8E6F-5CAD15D3FEC9}"/>
                </a:ext>
              </a:extLst>
            </p:cNvPr>
            <p:cNvSpPr/>
            <p:nvPr/>
          </p:nvSpPr>
          <p:spPr>
            <a:xfrm>
              <a:off x="6114106" y="3544627"/>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ERASMUS+</a:t>
              </a:r>
            </a:p>
          </p:txBody>
        </p:sp>
        <p:sp>
          <p:nvSpPr>
            <p:cNvPr id="92" name="Rectangle 20">
              <a:extLst>
                <a:ext uri="{FF2B5EF4-FFF2-40B4-BE49-F238E27FC236}">
                  <a16:creationId xmlns:a16="http://schemas.microsoft.com/office/drawing/2014/main" id="{71B00AFC-6C34-4035-A854-95E8F61271CA}"/>
                </a:ext>
              </a:extLst>
            </p:cNvPr>
            <p:cNvSpPr/>
            <p:nvPr/>
          </p:nvSpPr>
          <p:spPr>
            <a:xfrm>
              <a:off x="5242484" y="3551365"/>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I3</a:t>
              </a:r>
            </a:p>
          </p:txBody>
        </p:sp>
      </p:grpSp>
      <p:sp>
        <p:nvSpPr>
          <p:cNvPr id="46" name="Rechthoek 45">
            <a:extLst>
              <a:ext uri="{FF2B5EF4-FFF2-40B4-BE49-F238E27FC236}">
                <a16:creationId xmlns:a16="http://schemas.microsoft.com/office/drawing/2014/main" id="{EEBC0CA2-DC58-43EE-8925-37D6CB28B8AD}"/>
              </a:ext>
            </a:extLst>
          </p:cNvPr>
          <p:cNvSpPr/>
          <p:nvPr/>
        </p:nvSpPr>
        <p:spPr>
          <a:xfrm>
            <a:off x="5588681" y="2063896"/>
            <a:ext cx="4867275" cy="2591806"/>
          </a:xfrm>
          <a:prstGeom prst="rect">
            <a:avLst/>
          </a:prstGeom>
          <a:noFill/>
          <a:ln>
            <a:solidFill>
              <a:srgbClr val="377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400" b="1">
                <a:solidFill>
                  <a:srgbClr val="377BAC"/>
                </a:solidFill>
                <a:latin typeface="Cera Pro" pitchFamily="2" charset="0"/>
              </a:rPr>
              <a:t>Doel van het Digital Europe programma is om het economisch herstel te versnellen en de digitale transitie in Europa te stimuleren. De focus ligt op het verkleinen van de kloof tussen digitale technologieën en de toepassingen. De belangrijkste doelgroepen om de graad van digitalisering bij te versterken zijn overheden, burgers en bedrijven. </a:t>
            </a:r>
          </a:p>
        </p:txBody>
      </p:sp>
      <p:pic>
        <p:nvPicPr>
          <p:cNvPr id="17" name="Afbeelding 16">
            <a:extLst>
              <a:ext uri="{FF2B5EF4-FFF2-40B4-BE49-F238E27FC236}">
                <a16:creationId xmlns:a16="http://schemas.microsoft.com/office/drawing/2014/main" id="{A0C3754E-C3C6-47BE-986B-931C76456FED}"/>
              </a:ext>
            </a:extLst>
          </p:cNvPr>
          <p:cNvPicPr>
            <a:picLocks noChangeAspect="1"/>
          </p:cNvPicPr>
          <p:nvPr/>
        </p:nvPicPr>
        <p:blipFill>
          <a:blip r:embed="rId3"/>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310877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16455" y="282231"/>
            <a:ext cx="9130850" cy="1143000"/>
          </a:xfrm>
        </p:spPr>
        <p:txBody>
          <a:bodyPr>
            <a:normAutofit/>
          </a:bodyPr>
          <a:lstStyle/>
          <a:p>
            <a:r>
              <a:rPr lang="en-US"/>
              <a:t>Digital Europe</a:t>
            </a:r>
          </a:p>
        </p:txBody>
      </p:sp>
      <p:pic>
        <p:nvPicPr>
          <p:cNvPr id="2" name="Picture 2">
            <a:extLst>
              <a:ext uri="{FF2B5EF4-FFF2-40B4-BE49-F238E27FC236}">
                <a16:creationId xmlns:a16="http://schemas.microsoft.com/office/drawing/2014/main" id="{6C9EF52E-14B4-F4A4-6AC8-143CD5D297A4}"/>
              </a:ext>
            </a:extLst>
          </p:cNvPr>
          <p:cNvPicPr>
            <a:picLocks noChangeAspect="1"/>
          </p:cNvPicPr>
          <p:nvPr/>
        </p:nvPicPr>
        <p:blipFill>
          <a:blip r:embed="rId3"/>
          <a:stretch>
            <a:fillRect/>
          </a:stretch>
        </p:blipFill>
        <p:spPr>
          <a:xfrm>
            <a:off x="1797628" y="1472732"/>
            <a:ext cx="8669866" cy="4989471"/>
          </a:xfrm>
          <a:prstGeom prst="rect">
            <a:avLst/>
          </a:prstGeom>
        </p:spPr>
      </p:pic>
    </p:spTree>
    <p:extLst>
      <p:ext uri="{BB962C8B-B14F-4D97-AF65-F5344CB8AC3E}">
        <p14:creationId xmlns:p14="http://schemas.microsoft.com/office/powerpoint/2010/main" val="2824584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a:solidFill>
                  <a:schemeClr val="bg1"/>
                </a:solidFill>
                <a:latin typeface="Cera Pro Black" panose="020B0604020202020204" charset="0"/>
                <a:cs typeface="Cera Pro Black" panose="020B0604020202020204" charset="0"/>
              </a:rPr>
              <a:t>JTF</a:t>
            </a:r>
          </a:p>
        </p:txBody>
      </p:sp>
    </p:spTree>
    <p:extLst>
      <p:ext uri="{BB962C8B-B14F-4D97-AF65-F5344CB8AC3E}">
        <p14:creationId xmlns:p14="http://schemas.microsoft.com/office/powerpoint/2010/main" val="351698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3">
            <a:extLst>
              <a:ext uri="{FF2B5EF4-FFF2-40B4-BE49-F238E27FC236}">
                <a16:creationId xmlns:a16="http://schemas.microsoft.com/office/drawing/2014/main" id="{3658856B-C405-40FB-84FA-FD3EEA4BFE65}"/>
              </a:ext>
            </a:extLst>
          </p:cNvPr>
          <p:cNvSpPr txBox="1">
            <a:spLocks/>
          </p:cNvSpPr>
          <p:nvPr/>
        </p:nvSpPr>
        <p:spPr>
          <a:xfrm>
            <a:off x="816454" y="282231"/>
            <a:ext cx="10245555" cy="11430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500" b="0" i="0" kern="1200" spc="0" baseline="0">
                <a:solidFill>
                  <a:srgbClr val="021E41"/>
                </a:solidFill>
                <a:latin typeface="CeraPro-Black" pitchFamily="2" charset="0"/>
                <a:ea typeface="+mj-ea"/>
                <a:cs typeface="+mj-cs"/>
              </a:defRPr>
            </a:lvl1pPr>
          </a:lstStyle>
          <a:p>
            <a:r>
              <a:rPr lang="en-US">
                <a:latin typeface="Cera Pro Black" panose="020B0604020202020204" charset="0"/>
                <a:cs typeface="Cera Pro Black" panose="020B0604020202020204" charset="0"/>
              </a:rPr>
              <a:t>Just Transition Fund</a:t>
            </a:r>
          </a:p>
        </p:txBody>
      </p:sp>
      <p:sp>
        <p:nvSpPr>
          <p:cNvPr id="46" name="Rechthoek 45">
            <a:extLst>
              <a:ext uri="{FF2B5EF4-FFF2-40B4-BE49-F238E27FC236}">
                <a16:creationId xmlns:a16="http://schemas.microsoft.com/office/drawing/2014/main" id="{EEBC0CA2-DC58-43EE-8925-37D6CB28B8AD}"/>
              </a:ext>
            </a:extLst>
          </p:cNvPr>
          <p:cNvSpPr/>
          <p:nvPr/>
        </p:nvSpPr>
        <p:spPr>
          <a:xfrm>
            <a:off x="5588681" y="2063896"/>
            <a:ext cx="4867275" cy="2591806"/>
          </a:xfrm>
          <a:prstGeom prst="rect">
            <a:avLst/>
          </a:prstGeom>
          <a:noFill/>
          <a:ln>
            <a:solidFill>
              <a:srgbClr val="377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400" b="1">
                <a:solidFill>
                  <a:srgbClr val="377BAC"/>
                </a:solidFill>
                <a:latin typeface="Cera Pro" pitchFamily="2" charset="0"/>
              </a:rPr>
              <a:t>Het Just </a:t>
            </a:r>
            <a:r>
              <a:rPr lang="nl-NL" sz="1400" b="1" err="1">
                <a:solidFill>
                  <a:srgbClr val="377BAC"/>
                </a:solidFill>
                <a:latin typeface="Cera Pro" pitchFamily="2" charset="0"/>
              </a:rPr>
              <a:t>Transition</a:t>
            </a:r>
            <a:r>
              <a:rPr lang="nl-NL" sz="1400" b="1">
                <a:solidFill>
                  <a:srgbClr val="377BAC"/>
                </a:solidFill>
                <a:latin typeface="Cera Pro" pitchFamily="2" charset="0"/>
              </a:rPr>
              <a:t> Fund heeft als hoofddoel om regio’s en mensen in staat te stellen om te gaan met de sociale, economische en milieueffecten van de transitie naar een klimaatneutraal Europa. Het fonds financiert diversificatie en modernisering van de plaatselijke economie en verzacht de negatieve gevolgen voor de werkgelegenheid.</a:t>
            </a:r>
          </a:p>
        </p:txBody>
      </p:sp>
      <p:grpSp>
        <p:nvGrpSpPr>
          <p:cNvPr id="31" name="Groep 30">
            <a:extLst>
              <a:ext uri="{FF2B5EF4-FFF2-40B4-BE49-F238E27FC236}">
                <a16:creationId xmlns:a16="http://schemas.microsoft.com/office/drawing/2014/main" id="{1CF3FCF8-3F9A-471A-9A39-DE8C5C0319BA}"/>
              </a:ext>
            </a:extLst>
          </p:cNvPr>
          <p:cNvGrpSpPr/>
          <p:nvPr/>
        </p:nvGrpSpPr>
        <p:grpSpPr>
          <a:xfrm>
            <a:off x="953414" y="2063896"/>
            <a:ext cx="3415088" cy="3456942"/>
            <a:chOff x="458961" y="2677471"/>
            <a:chExt cx="3415088" cy="3456942"/>
          </a:xfrm>
        </p:grpSpPr>
        <p:sp>
          <p:nvSpPr>
            <p:cNvPr id="32" name="Rectangle 28">
              <a:extLst>
                <a:ext uri="{FF2B5EF4-FFF2-40B4-BE49-F238E27FC236}">
                  <a16:creationId xmlns:a16="http://schemas.microsoft.com/office/drawing/2014/main" id="{1DFC527A-2249-4DA4-AB9F-0DACE4567930}"/>
                </a:ext>
              </a:extLst>
            </p:cNvPr>
            <p:cNvSpPr/>
            <p:nvPr/>
          </p:nvSpPr>
          <p:spPr>
            <a:xfrm>
              <a:off x="458961"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EFRO</a:t>
              </a:r>
            </a:p>
          </p:txBody>
        </p:sp>
        <p:sp>
          <p:nvSpPr>
            <p:cNvPr id="33" name="Rectangle 29">
              <a:extLst>
                <a:ext uri="{FF2B5EF4-FFF2-40B4-BE49-F238E27FC236}">
                  <a16:creationId xmlns:a16="http://schemas.microsoft.com/office/drawing/2014/main" id="{EE909DBE-907F-4E81-A306-87B11EC0EC56}"/>
                </a:ext>
              </a:extLst>
            </p:cNvPr>
            <p:cNvSpPr/>
            <p:nvPr/>
          </p:nvSpPr>
          <p:spPr>
            <a:xfrm>
              <a:off x="3038186" y="4420674"/>
              <a:ext cx="835863" cy="8358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Just </a:t>
              </a:r>
            </a:p>
            <a:p>
              <a:pPr algn="ctr"/>
              <a:r>
                <a:rPr lang="en-GB" sz="1000" b="1">
                  <a:solidFill>
                    <a:srgbClr val="FFFFFF"/>
                  </a:solidFill>
                  <a:latin typeface="Cera Pro" pitchFamily="2" charset="0"/>
                </a:rPr>
                <a:t>Transition Fund</a:t>
              </a:r>
            </a:p>
          </p:txBody>
        </p:sp>
        <p:sp>
          <p:nvSpPr>
            <p:cNvPr id="34" name="Rectangle 30">
              <a:extLst>
                <a:ext uri="{FF2B5EF4-FFF2-40B4-BE49-F238E27FC236}">
                  <a16:creationId xmlns:a16="http://schemas.microsoft.com/office/drawing/2014/main" id="{388FF7B6-BC1D-4C1E-8339-21C467A0B3FD}"/>
                </a:ext>
              </a:extLst>
            </p:cNvPr>
            <p:cNvSpPr/>
            <p:nvPr/>
          </p:nvSpPr>
          <p:spPr>
            <a:xfrm>
              <a:off x="458961" y="3542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NWE</a:t>
              </a:r>
            </a:p>
          </p:txBody>
        </p:sp>
        <p:sp>
          <p:nvSpPr>
            <p:cNvPr id="35" name="Rectangle 31">
              <a:extLst>
                <a:ext uri="{FF2B5EF4-FFF2-40B4-BE49-F238E27FC236}">
                  <a16:creationId xmlns:a16="http://schemas.microsoft.com/office/drawing/2014/main" id="{1AE619DB-6732-459D-AD09-F99E5FEDB713}"/>
                </a:ext>
              </a:extLst>
            </p:cNvPr>
            <p:cNvSpPr/>
            <p:nvPr/>
          </p:nvSpPr>
          <p:spPr>
            <a:xfrm>
              <a:off x="1317152" y="3542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Europe</a:t>
              </a:r>
            </a:p>
          </p:txBody>
        </p:sp>
        <p:sp>
          <p:nvSpPr>
            <p:cNvPr id="36" name="Rectangle 32">
              <a:extLst>
                <a:ext uri="{FF2B5EF4-FFF2-40B4-BE49-F238E27FC236}">
                  <a16:creationId xmlns:a16="http://schemas.microsoft.com/office/drawing/2014/main" id="{E6B6DFB3-D82B-4007-A63B-A4D01CD2EC76}"/>
                </a:ext>
              </a:extLst>
            </p:cNvPr>
            <p:cNvSpPr/>
            <p:nvPr/>
          </p:nvSpPr>
          <p:spPr>
            <a:xfrm>
              <a:off x="2177399" y="3542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 DE-NL</a:t>
              </a:r>
            </a:p>
          </p:txBody>
        </p:sp>
        <p:sp>
          <p:nvSpPr>
            <p:cNvPr id="37" name="Rectangle 33">
              <a:extLst>
                <a:ext uri="{FF2B5EF4-FFF2-40B4-BE49-F238E27FC236}">
                  <a16:creationId xmlns:a16="http://schemas.microsoft.com/office/drawing/2014/main" id="{B48158B8-5F19-4099-9B85-DDB1211B7476}"/>
                </a:ext>
              </a:extLst>
            </p:cNvPr>
            <p:cNvSpPr/>
            <p:nvPr/>
          </p:nvSpPr>
          <p:spPr>
            <a:xfrm>
              <a:off x="3038186" y="3542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 VL-NL</a:t>
              </a:r>
            </a:p>
          </p:txBody>
        </p:sp>
        <p:sp>
          <p:nvSpPr>
            <p:cNvPr id="38" name="Rectangle 34">
              <a:extLst>
                <a:ext uri="{FF2B5EF4-FFF2-40B4-BE49-F238E27FC236}">
                  <a16:creationId xmlns:a16="http://schemas.microsoft.com/office/drawing/2014/main" id="{D9920B13-614E-4A39-BDEF-B5D989C68A3B}"/>
                </a:ext>
              </a:extLst>
            </p:cNvPr>
            <p:cNvSpPr/>
            <p:nvPr/>
          </p:nvSpPr>
          <p:spPr>
            <a:xfrm>
              <a:off x="458961" y="4420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INTERREG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EMR</a:t>
              </a:r>
            </a:p>
          </p:txBody>
        </p:sp>
        <p:sp>
          <p:nvSpPr>
            <p:cNvPr id="39" name="Rectangle 35">
              <a:extLst>
                <a:ext uri="{FF2B5EF4-FFF2-40B4-BE49-F238E27FC236}">
                  <a16:creationId xmlns:a16="http://schemas.microsoft.com/office/drawing/2014/main" id="{C65EF3D5-FE7C-4968-9931-5CC490415743}"/>
                </a:ext>
              </a:extLst>
            </p:cNvPr>
            <p:cNvSpPr/>
            <p:nvPr/>
          </p:nvSpPr>
          <p:spPr>
            <a:xfrm>
              <a:off x="2177399" y="44206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RRF</a:t>
              </a:r>
            </a:p>
          </p:txBody>
        </p:sp>
        <p:sp>
          <p:nvSpPr>
            <p:cNvPr id="42" name="Rectangle 37">
              <a:extLst>
                <a:ext uri="{FF2B5EF4-FFF2-40B4-BE49-F238E27FC236}">
                  <a16:creationId xmlns:a16="http://schemas.microsoft.com/office/drawing/2014/main" id="{B68A9743-6C80-470F-A2FA-3297E38934A7}"/>
                </a:ext>
              </a:extLst>
            </p:cNvPr>
            <p:cNvSpPr/>
            <p:nvPr/>
          </p:nvSpPr>
          <p:spPr>
            <a:xfrm>
              <a:off x="2177399"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Cera Pro" pitchFamily="2" charset="0"/>
                  <a:ea typeface="+mn-ea"/>
                  <a:cs typeface="+mn-cs"/>
                </a:rPr>
                <a:t>GLB-NSP</a:t>
              </a:r>
            </a:p>
          </p:txBody>
        </p:sp>
        <p:sp>
          <p:nvSpPr>
            <p:cNvPr id="43" name="Rectangle 40">
              <a:extLst>
                <a:ext uri="{FF2B5EF4-FFF2-40B4-BE49-F238E27FC236}">
                  <a16:creationId xmlns:a16="http://schemas.microsoft.com/office/drawing/2014/main" id="{60644972-B654-4C92-A12F-B0E70C44D77B}"/>
                </a:ext>
              </a:extLst>
            </p:cNvPr>
            <p:cNvSpPr/>
            <p:nvPr/>
          </p:nvSpPr>
          <p:spPr>
            <a:xfrm>
              <a:off x="458961" y="5298550"/>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FFFFFF"/>
                  </a:solidFill>
                  <a:effectLst/>
                  <a:uLnTx/>
                  <a:uFillTx/>
                  <a:latin typeface="Cera Pro" pitchFamily="2" charset="0"/>
                  <a:ea typeface="+mn-ea"/>
                  <a:cs typeface="+mn-cs"/>
                </a:rPr>
                <a:t>Asylum, Migration and Integration (AMIF)</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44" name="Rectangle 41">
              <a:extLst>
                <a:ext uri="{FF2B5EF4-FFF2-40B4-BE49-F238E27FC236}">
                  <a16:creationId xmlns:a16="http://schemas.microsoft.com/office/drawing/2014/main" id="{94CABC27-C91F-4F48-B08F-5EFDCC9CAFCC}"/>
                </a:ext>
              </a:extLst>
            </p:cNvPr>
            <p:cNvSpPr/>
            <p:nvPr/>
          </p:nvSpPr>
          <p:spPr>
            <a:xfrm>
              <a:off x="1317152"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ESF+</a:t>
              </a:r>
            </a:p>
          </p:txBody>
        </p:sp>
        <p:sp>
          <p:nvSpPr>
            <p:cNvPr id="45" name="Rectangle 17">
              <a:extLst>
                <a:ext uri="{FF2B5EF4-FFF2-40B4-BE49-F238E27FC236}">
                  <a16:creationId xmlns:a16="http://schemas.microsoft.com/office/drawing/2014/main" id="{69763B1B-2D25-4EF2-B13E-D27F6E835566}"/>
                </a:ext>
              </a:extLst>
            </p:cNvPr>
            <p:cNvSpPr/>
            <p:nvPr/>
          </p:nvSpPr>
          <p:spPr>
            <a:xfrm>
              <a:off x="3038186" y="26774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EMVAF</a:t>
              </a:r>
            </a:p>
          </p:txBody>
        </p:sp>
      </p:grpSp>
      <p:sp>
        <p:nvSpPr>
          <p:cNvPr id="47" name="TextBox 52">
            <a:extLst>
              <a:ext uri="{FF2B5EF4-FFF2-40B4-BE49-F238E27FC236}">
                <a16:creationId xmlns:a16="http://schemas.microsoft.com/office/drawing/2014/main" id="{BC0BD588-BAA4-4FE2-93F3-36FF16592FCE}"/>
              </a:ext>
            </a:extLst>
          </p:cNvPr>
          <p:cNvSpPr txBox="1"/>
          <p:nvPr/>
        </p:nvSpPr>
        <p:spPr>
          <a:xfrm>
            <a:off x="816454" y="1663786"/>
            <a:ext cx="21297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srgbClr val="189DD9"/>
                </a:solidFill>
                <a:effectLst/>
                <a:uLnTx/>
                <a:uFillTx/>
                <a:latin typeface="Cera Pro" pitchFamily="2" charset="0"/>
                <a:ea typeface="+mn-ea"/>
                <a:cs typeface="+mn-cs"/>
              </a:rPr>
              <a:t>Geografisch</a:t>
            </a:r>
            <a:endParaRPr kumimoji="0" lang="en-NL" sz="2000" b="1" i="0" u="none" strike="noStrike" kern="1200" cap="none" spc="0" normalizeH="0" baseline="0" noProof="0">
              <a:ln>
                <a:noFill/>
              </a:ln>
              <a:solidFill>
                <a:srgbClr val="189DD9"/>
              </a:solidFill>
              <a:effectLst/>
              <a:uLnTx/>
              <a:uFillTx/>
              <a:latin typeface="Cera Pro" pitchFamily="2" charset="0"/>
              <a:ea typeface="+mn-ea"/>
              <a:cs typeface="+mn-cs"/>
            </a:endParaRPr>
          </a:p>
        </p:txBody>
      </p:sp>
      <p:pic>
        <p:nvPicPr>
          <p:cNvPr id="19" name="Afbeelding 18">
            <a:extLst>
              <a:ext uri="{FF2B5EF4-FFF2-40B4-BE49-F238E27FC236}">
                <a16:creationId xmlns:a16="http://schemas.microsoft.com/office/drawing/2014/main" id="{B0E3A7C2-C064-4F2F-926F-9BEF69F865CE}"/>
              </a:ext>
            </a:extLst>
          </p:cNvPr>
          <p:cNvPicPr>
            <a:picLocks noChangeAspect="1"/>
          </p:cNvPicPr>
          <p:nvPr/>
        </p:nvPicPr>
        <p:blipFill>
          <a:blip r:embed="rId3"/>
          <a:stretch>
            <a:fillRect/>
          </a:stretch>
        </p:blipFill>
        <p:spPr>
          <a:xfrm>
            <a:off x="147919" y="6279246"/>
            <a:ext cx="1164513" cy="520052"/>
          </a:xfrm>
          <a:prstGeom prst="rect">
            <a:avLst/>
          </a:prstGeom>
        </p:spPr>
      </p:pic>
      <p:sp>
        <p:nvSpPr>
          <p:cNvPr id="20" name="Rectangle 36">
            <a:extLst>
              <a:ext uri="{FF2B5EF4-FFF2-40B4-BE49-F238E27FC236}">
                <a16:creationId xmlns:a16="http://schemas.microsoft.com/office/drawing/2014/main" id="{65830406-0063-4A46-B9D7-08F85D7B25D4}"/>
              </a:ext>
            </a:extLst>
          </p:cNvPr>
          <p:cNvSpPr/>
          <p:nvPr/>
        </p:nvSpPr>
        <p:spPr>
          <a:xfrm>
            <a:off x="1812452" y="3811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INTERREG</a:t>
            </a:r>
          </a:p>
          <a:p>
            <a:pPr algn="ctr"/>
            <a:r>
              <a:rPr lang="en-GB" sz="1000" b="1">
                <a:solidFill>
                  <a:srgbClr val="FFFFFF"/>
                </a:solidFill>
                <a:latin typeface="Cera Pro" pitchFamily="2" charset="0"/>
              </a:rPr>
              <a:t>NSR</a:t>
            </a:r>
          </a:p>
        </p:txBody>
      </p:sp>
      <p:sp>
        <p:nvSpPr>
          <p:cNvPr id="21" name="Rectangle 36">
            <a:extLst>
              <a:ext uri="{FF2B5EF4-FFF2-40B4-BE49-F238E27FC236}">
                <a16:creationId xmlns:a16="http://schemas.microsoft.com/office/drawing/2014/main" id="{4F5E5355-57E3-4F98-ADD1-8F5E34A54218}"/>
              </a:ext>
            </a:extLst>
          </p:cNvPr>
          <p:cNvSpPr/>
          <p:nvPr/>
        </p:nvSpPr>
        <p:spPr>
          <a:xfrm>
            <a:off x="1823135" y="4678469"/>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FFFF"/>
                </a:solidFill>
                <a:latin typeface="Cera Pro" pitchFamily="2" charset="0"/>
              </a:rPr>
              <a:t>React-EU</a:t>
            </a:r>
          </a:p>
        </p:txBody>
      </p:sp>
    </p:spTree>
    <p:extLst>
      <p:ext uri="{BB962C8B-B14F-4D97-AF65-F5344CB8AC3E}">
        <p14:creationId xmlns:p14="http://schemas.microsoft.com/office/powerpoint/2010/main" val="3723765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3715006-05DD-42AA-A4C9-775D0A89F722}"/>
              </a:ext>
            </a:extLst>
          </p:cNvPr>
          <p:cNvSpPr>
            <a:spLocks noGrp="1"/>
          </p:cNvSpPr>
          <p:nvPr>
            <p:ph type="title"/>
          </p:nvPr>
        </p:nvSpPr>
        <p:spPr>
          <a:xfrm>
            <a:off x="816455" y="282231"/>
            <a:ext cx="9130850" cy="1143000"/>
          </a:xfrm>
        </p:spPr>
        <p:txBody>
          <a:bodyPr>
            <a:normAutofit/>
          </a:bodyPr>
          <a:lstStyle/>
          <a:p>
            <a:r>
              <a:rPr lang="en-US"/>
              <a:t>JTF Nederland</a:t>
            </a:r>
          </a:p>
        </p:txBody>
      </p:sp>
      <p:sp>
        <p:nvSpPr>
          <p:cNvPr id="3" name="Text Placeholder 4">
            <a:extLst>
              <a:ext uri="{FF2B5EF4-FFF2-40B4-BE49-F238E27FC236}">
                <a16:creationId xmlns:a16="http://schemas.microsoft.com/office/drawing/2014/main" id="{32025AED-5BBB-4B6D-B7CB-EE94C17588BA}"/>
              </a:ext>
            </a:extLst>
          </p:cNvPr>
          <p:cNvSpPr txBox="1">
            <a:spLocks/>
          </p:cNvSpPr>
          <p:nvPr/>
        </p:nvSpPr>
        <p:spPr>
          <a:xfrm>
            <a:off x="816455" y="1533293"/>
            <a:ext cx="86868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7F7F7F"/>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 typeface="Arial"/>
              <a:buNone/>
              <a:tabLst/>
              <a:defRPr/>
            </a:pPr>
            <a:endParaRPr kumimoji="0" lang="nl-NL" sz="1800" b="1" i="0" u="none" strike="noStrike" kern="1200" cap="none" spc="0" normalizeH="0" baseline="0" noProof="0">
              <a:ln>
                <a:noFill/>
              </a:ln>
              <a:solidFill>
                <a:srgbClr val="021E41"/>
              </a:solidFill>
              <a:effectLst/>
              <a:uLnTx/>
              <a:uFillTx/>
              <a:latin typeface="Nunito Sans Light" panose="00000400000000000000" pitchFamily="2" charset="0"/>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kumimoji="0" lang="nl-NL" sz="1800" b="0" i="0" u="none" strike="noStrike" kern="1200" cap="none" spc="0" normalizeH="0" baseline="0" noProof="0">
              <a:ln>
                <a:noFill/>
              </a:ln>
              <a:solidFill>
                <a:srgbClr val="021E41"/>
              </a:solidFill>
              <a:effectLst/>
              <a:uLnTx/>
              <a:uFillTx/>
              <a:latin typeface="Nunito Sans Light" panose="00000400000000000000" pitchFamily="2" charset="0"/>
            </a:endParaRPr>
          </a:p>
        </p:txBody>
      </p:sp>
      <p:pic>
        <p:nvPicPr>
          <p:cNvPr id="4" name="Afbeelding 3">
            <a:extLst>
              <a:ext uri="{FF2B5EF4-FFF2-40B4-BE49-F238E27FC236}">
                <a16:creationId xmlns:a16="http://schemas.microsoft.com/office/drawing/2014/main" id="{508B5807-B89B-47BC-8B42-7D5EEAC172E0}"/>
              </a:ext>
            </a:extLst>
          </p:cNvPr>
          <p:cNvPicPr>
            <a:picLocks noChangeAspect="1"/>
          </p:cNvPicPr>
          <p:nvPr/>
        </p:nvPicPr>
        <p:blipFill>
          <a:blip r:embed="rId3"/>
          <a:stretch>
            <a:fillRect/>
          </a:stretch>
        </p:blipFill>
        <p:spPr>
          <a:xfrm>
            <a:off x="147919" y="6279246"/>
            <a:ext cx="1164513" cy="520052"/>
          </a:xfrm>
          <a:prstGeom prst="rect">
            <a:avLst/>
          </a:prstGeom>
        </p:spPr>
      </p:pic>
      <p:sp>
        <p:nvSpPr>
          <p:cNvPr id="5" name="Text Placeholder 4">
            <a:extLst>
              <a:ext uri="{FF2B5EF4-FFF2-40B4-BE49-F238E27FC236}">
                <a16:creationId xmlns:a16="http://schemas.microsoft.com/office/drawing/2014/main" id="{D819C07D-3404-BC06-14BE-F5EB19B58E1A}"/>
              </a:ext>
            </a:extLst>
          </p:cNvPr>
          <p:cNvSpPr txBox="1">
            <a:spLocks/>
          </p:cNvSpPr>
          <p:nvPr/>
        </p:nvSpPr>
        <p:spPr>
          <a:xfrm>
            <a:off x="968855" y="1685693"/>
            <a:ext cx="86868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7F7F7F"/>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rgbClr val="7F7F7F"/>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defRPr/>
            </a:pPr>
            <a:r>
              <a:rPr kumimoji="0" lang="nl-NL" sz="1800" b="0" i="0" u="none" strike="noStrike" kern="1200" cap="none" spc="0" normalizeH="0" baseline="0" noProof="0" dirty="0">
                <a:ln>
                  <a:noFill/>
                </a:ln>
                <a:solidFill>
                  <a:srgbClr val="021E41"/>
                </a:solidFill>
                <a:effectLst/>
                <a:uLnTx/>
                <a:uFillTx/>
                <a:latin typeface="Nunito Sans Light" panose="00000400000000000000" pitchFamily="2" charset="0"/>
              </a:rPr>
              <a:t>Nationaal programma &lt;&gt; Regionale </a:t>
            </a:r>
            <a:r>
              <a:rPr lang="nl-NL" sz="1800" dirty="0">
                <a:solidFill>
                  <a:srgbClr val="021E41"/>
                </a:solidFill>
                <a:latin typeface="Nunito Sans Light" panose="00000400000000000000" pitchFamily="2" charset="0"/>
              </a:rPr>
              <a:t>uitvoering</a:t>
            </a:r>
          </a:p>
          <a:p>
            <a:pPr>
              <a:lnSpc>
                <a:spcPct val="120000"/>
              </a:lnSpc>
              <a:spcBef>
                <a:spcPts val="0"/>
              </a:spcBef>
              <a:defRPr/>
            </a:pPr>
            <a:endParaRPr kumimoji="0" lang="nl-NL" sz="1800" b="0" i="0" u="none" strike="noStrike" kern="1200" cap="none" spc="0" normalizeH="0" baseline="0" noProof="0" dirty="0">
              <a:ln>
                <a:noFill/>
              </a:ln>
              <a:solidFill>
                <a:srgbClr val="021E41"/>
              </a:solidFill>
              <a:effectLst/>
              <a:uLnTx/>
              <a:uFillTx/>
              <a:latin typeface="Nunito Sans Light" panose="00000400000000000000" pitchFamily="2" charset="0"/>
            </a:endParaRPr>
          </a:p>
          <a:p>
            <a:pPr>
              <a:lnSpc>
                <a:spcPct val="120000"/>
              </a:lnSpc>
              <a:spcBef>
                <a:spcPts val="0"/>
              </a:spcBef>
              <a:defRPr/>
            </a:pPr>
            <a:r>
              <a:rPr lang="nl-NL" sz="1800" dirty="0">
                <a:solidFill>
                  <a:srgbClr val="021E41"/>
                </a:solidFill>
                <a:latin typeface="Nunito Sans Light" panose="00000400000000000000" pitchFamily="2" charset="0"/>
              </a:rPr>
              <a:t>Samenwerking Ministerie EZK (economische transitie) en Ministerie SZW (arbeidsmarkttransitie)</a:t>
            </a:r>
            <a:endParaRPr kumimoji="0" lang="nl-NL" sz="1800" b="0" i="0" u="none" strike="noStrike" kern="1200" cap="none" spc="0" normalizeH="0" baseline="0" noProof="0" dirty="0">
              <a:ln>
                <a:noFill/>
              </a:ln>
              <a:solidFill>
                <a:srgbClr val="021E41"/>
              </a:solidFill>
              <a:effectLst/>
              <a:uLnTx/>
              <a:uFillTx/>
              <a:latin typeface="Nunito Sans Light" panose="00000400000000000000" pitchFamily="2" charset="0"/>
            </a:endParaRPr>
          </a:p>
          <a:p>
            <a:pPr marL="0" indent="0">
              <a:lnSpc>
                <a:spcPct val="120000"/>
              </a:lnSpc>
              <a:spcBef>
                <a:spcPts val="0"/>
              </a:spcBef>
              <a:buNone/>
              <a:defRPr/>
            </a:pPr>
            <a:endParaRPr kumimoji="0" lang="nl-NL" sz="1800" b="0" i="0" u="none" strike="noStrike" kern="1200" cap="none" spc="0" normalizeH="0" baseline="0" noProof="0" dirty="0">
              <a:ln>
                <a:noFill/>
              </a:ln>
              <a:solidFill>
                <a:srgbClr val="021E41"/>
              </a:solidFill>
              <a:effectLst/>
              <a:uLnTx/>
              <a:uFillTx/>
              <a:latin typeface="Nunito Sans Light" panose="00000400000000000000" pitchFamily="2" charset="0"/>
            </a:endParaRPr>
          </a:p>
          <a:p>
            <a:pPr>
              <a:lnSpc>
                <a:spcPct val="120000"/>
              </a:lnSpc>
              <a:spcBef>
                <a:spcPts val="0"/>
              </a:spcBef>
              <a:defRPr/>
            </a:pPr>
            <a:r>
              <a:rPr lang="nl-NL" sz="1800" dirty="0">
                <a:solidFill>
                  <a:srgbClr val="021E41"/>
                </a:solidFill>
                <a:latin typeface="Nunito Sans Light" panose="00000400000000000000" pitchFamily="2" charset="0"/>
              </a:rPr>
              <a:t>Zes regio’s: Groot-Rijnmond, Groningen-Emmen, Zeeuws-Vlaanderen, IJmond, Zuid-Limburg, West Noord-Brabant</a:t>
            </a:r>
          </a:p>
          <a:p>
            <a:pPr>
              <a:lnSpc>
                <a:spcPct val="120000"/>
              </a:lnSpc>
              <a:spcBef>
                <a:spcPts val="0"/>
              </a:spcBef>
              <a:defRPr/>
            </a:pPr>
            <a:endParaRPr kumimoji="0" lang="nl-NL" sz="1800" b="0" i="0" u="none" strike="noStrike" kern="1200" cap="none" spc="0" normalizeH="0" baseline="0" noProof="0" dirty="0">
              <a:ln>
                <a:noFill/>
              </a:ln>
              <a:solidFill>
                <a:srgbClr val="021E41"/>
              </a:solidFill>
              <a:effectLst/>
              <a:uLnTx/>
              <a:uFillTx/>
              <a:latin typeface="Nunito Sans Light" panose="00000400000000000000" pitchFamily="2" charset="0"/>
            </a:endParaRPr>
          </a:p>
          <a:p>
            <a:pPr>
              <a:lnSpc>
                <a:spcPct val="120000"/>
              </a:lnSpc>
              <a:spcBef>
                <a:spcPts val="0"/>
              </a:spcBef>
              <a:defRPr/>
            </a:pPr>
            <a:r>
              <a:rPr lang="nl-NL" sz="1800" dirty="0">
                <a:solidFill>
                  <a:srgbClr val="021E41"/>
                </a:solidFill>
                <a:latin typeface="Nunito Sans Light" panose="00000400000000000000" pitchFamily="2" charset="0"/>
              </a:rPr>
              <a:t>Iedere regio stelt een eigen Transitieplan op.</a:t>
            </a:r>
          </a:p>
          <a:p>
            <a:pPr marL="0" indent="0">
              <a:lnSpc>
                <a:spcPct val="120000"/>
              </a:lnSpc>
              <a:spcBef>
                <a:spcPts val="0"/>
              </a:spcBef>
              <a:buNone/>
              <a:defRPr/>
            </a:pPr>
            <a:endParaRPr kumimoji="0" lang="nl-NL" sz="1800" b="0" i="0" u="none" strike="noStrike" kern="1200" cap="none" spc="0" normalizeH="0" baseline="0" noProof="0" dirty="0">
              <a:ln>
                <a:noFill/>
              </a:ln>
              <a:solidFill>
                <a:srgbClr val="021E41"/>
              </a:solidFill>
              <a:effectLst/>
              <a:uLnTx/>
              <a:uFillTx/>
              <a:latin typeface="Nunito Sans Light" panose="00000400000000000000" pitchFamily="2" charset="0"/>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kumimoji="0" lang="nl-NL" sz="1800" b="0" i="0" u="none" strike="noStrike" kern="1200" cap="none" spc="0" normalizeH="0" baseline="0" noProof="0" dirty="0">
              <a:ln>
                <a:noFill/>
              </a:ln>
              <a:solidFill>
                <a:srgbClr val="021E41"/>
              </a:solidFill>
              <a:effectLst/>
              <a:uLnTx/>
              <a:uFillTx/>
              <a:latin typeface="Nunito Sans Light" panose="00000400000000000000" pitchFamily="2" charset="0"/>
            </a:endParaRPr>
          </a:p>
        </p:txBody>
      </p:sp>
      <p:pic>
        <p:nvPicPr>
          <p:cNvPr id="6" name="Afbeelding 5">
            <a:extLst>
              <a:ext uri="{FF2B5EF4-FFF2-40B4-BE49-F238E27FC236}">
                <a16:creationId xmlns:a16="http://schemas.microsoft.com/office/drawing/2014/main" id="{72A06D01-C537-20CE-1C6B-1BFA78377245}"/>
              </a:ext>
            </a:extLst>
          </p:cNvPr>
          <p:cNvPicPr>
            <a:picLocks noChangeAspect="1"/>
          </p:cNvPicPr>
          <p:nvPr/>
        </p:nvPicPr>
        <p:blipFill>
          <a:blip r:embed="rId4"/>
          <a:stretch>
            <a:fillRect/>
          </a:stretch>
        </p:blipFill>
        <p:spPr>
          <a:xfrm>
            <a:off x="9947305" y="509626"/>
            <a:ext cx="2013641" cy="646424"/>
          </a:xfrm>
          <a:prstGeom prst="rect">
            <a:avLst/>
          </a:prstGeom>
        </p:spPr>
      </p:pic>
    </p:spTree>
    <p:extLst>
      <p:ext uri="{BB962C8B-B14F-4D97-AF65-F5344CB8AC3E}">
        <p14:creationId xmlns:p14="http://schemas.microsoft.com/office/powerpoint/2010/main" val="57153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err="1">
                <a:solidFill>
                  <a:schemeClr val="bg1"/>
                </a:solidFill>
                <a:latin typeface="Cera Pro Black" panose="020B0604020202020204" charset="0"/>
                <a:cs typeface="Cera Pro Black" panose="020B0604020202020204" charset="0"/>
              </a:rPr>
              <a:t>Connecting</a:t>
            </a:r>
            <a:r>
              <a:rPr lang="nl-NL" sz="4100" dirty="0">
                <a:solidFill>
                  <a:schemeClr val="bg1"/>
                </a:solidFill>
                <a:latin typeface="Cera Pro Black" panose="020B0604020202020204" charset="0"/>
                <a:cs typeface="Cera Pro Black" panose="020B0604020202020204" charset="0"/>
              </a:rPr>
              <a:t> Europe Facility</a:t>
            </a:r>
          </a:p>
        </p:txBody>
      </p:sp>
    </p:spTree>
    <p:extLst>
      <p:ext uri="{BB962C8B-B14F-4D97-AF65-F5344CB8AC3E}">
        <p14:creationId xmlns:p14="http://schemas.microsoft.com/office/powerpoint/2010/main" val="139839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03096-4728-384B-AA1F-CCA6C78F9249}"/>
              </a:ext>
            </a:extLst>
          </p:cNvPr>
          <p:cNvSpPr>
            <a:spLocks noGrp="1"/>
          </p:cNvSpPr>
          <p:nvPr>
            <p:ph type="title"/>
          </p:nvPr>
        </p:nvSpPr>
        <p:spPr>
          <a:xfrm>
            <a:off x="838200" y="835639"/>
            <a:ext cx="10440000" cy="764489"/>
          </a:xfrm>
        </p:spPr>
        <p:txBody>
          <a:bodyPr/>
          <a:lstStyle/>
          <a:p>
            <a:r>
              <a:rPr lang="nl-NL" sz="3600" b="1">
                <a:latin typeface="Cera Pro Black" panose="020B0604020202020204" charset="0"/>
                <a:cs typeface="Cera Pro Black" panose="020B0604020202020204" charset="0"/>
              </a:rPr>
              <a:t>Inhoud voorop: </a:t>
            </a:r>
            <a:r>
              <a:rPr lang="nl-NL" sz="3600">
                <a:latin typeface="Cera Pro Black" panose="020B0604020202020204" charset="0"/>
                <a:cs typeface="Cera Pro Black" panose="020B0604020202020204" charset="0"/>
              </a:rPr>
              <a:t>Kennis - Kennissen - Kassa</a:t>
            </a:r>
          </a:p>
        </p:txBody>
      </p:sp>
      <p:grpSp>
        <p:nvGrpSpPr>
          <p:cNvPr id="63" name="Groep 62">
            <a:extLst>
              <a:ext uri="{FF2B5EF4-FFF2-40B4-BE49-F238E27FC236}">
                <a16:creationId xmlns:a16="http://schemas.microsoft.com/office/drawing/2014/main" id="{7D0CDCEF-FAA3-5D45-82AC-F225302172A3}"/>
              </a:ext>
            </a:extLst>
          </p:cNvPr>
          <p:cNvGrpSpPr/>
          <p:nvPr/>
        </p:nvGrpSpPr>
        <p:grpSpPr>
          <a:xfrm>
            <a:off x="450209" y="1600128"/>
            <a:ext cx="11291581" cy="4965769"/>
            <a:chOff x="453006" y="1125247"/>
            <a:chExt cx="11291581" cy="5303341"/>
          </a:xfrm>
        </p:grpSpPr>
        <p:sp>
          <p:nvSpPr>
            <p:cNvPr id="64" name="Rechthoek 30">
              <a:extLst>
                <a:ext uri="{FF2B5EF4-FFF2-40B4-BE49-F238E27FC236}">
                  <a16:creationId xmlns:a16="http://schemas.microsoft.com/office/drawing/2014/main" id="{8C801219-6C49-3744-8279-D455A2A7ECB1}"/>
                </a:ext>
              </a:extLst>
            </p:cNvPr>
            <p:cNvSpPr/>
            <p:nvPr/>
          </p:nvSpPr>
          <p:spPr>
            <a:xfrm>
              <a:off x="7887855" y="1702083"/>
              <a:ext cx="3856732" cy="4290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sp>
          <p:nvSpPr>
            <p:cNvPr id="65" name="Zeshoek 22">
              <a:extLst>
                <a:ext uri="{FF2B5EF4-FFF2-40B4-BE49-F238E27FC236}">
                  <a16:creationId xmlns:a16="http://schemas.microsoft.com/office/drawing/2014/main" id="{BDEB27EF-D436-1F4A-8642-B27840169EFA}"/>
                </a:ext>
              </a:extLst>
            </p:cNvPr>
            <p:cNvSpPr/>
            <p:nvPr/>
          </p:nvSpPr>
          <p:spPr>
            <a:xfrm>
              <a:off x="4062419" y="1702083"/>
              <a:ext cx="4037874" cy="4292317"/>
            </a:xfrm>
            <a:custGeom>
              <a:avLst/>
              <a:gdLst>
                <a:gd name="connsiteX0" fmla="*/ 0 w 1993730"/>
                <a:gd name="connsiteY0" fmla="*/ 859367 h 1718733"/>
                <a:gd name="connsiteX1" fmla="*/ 429683 w 1993730"/>
                <a:gd name="connsiteY1" fmla="*/ 0 h 1718733"/>
                <a:gd name="connsiteX2" fmla="*/ 1564047 w 1993730"/>
                <a:gd name="connsiteY2" fmla="*/ 0 h 1718733"/>
                <a:gd name="connsiteX3" fmla="*/ 1993730 w 1993730"/>
                <a:gd name="connsiteY3" fmla="*/ 859367 h 1718733"/>
                <a:gd name="connsiteX4" fmla="*/ 1564047 w 1993730"/>
                <a:gd name="connsiteY4" fmla="*/ 1718733 h 1718733"/>
                <a:gd name="connsiteX5" fmla="*/ 429683 w 1993730"/>
                <a:gd name="connsiteY5" fmla="*/ 1718733 h 1718733"/>
                <a:gd name="connsiteX6" fmla="*/ 0 w 1993730"/>
                <a:gd name="connsiteY6" fmla="*/ 859367 h 1718733"/>
                <a:gd name="connsiteX0" fmla="*/ 0 w 1564047"/>
                <a:gd name="connsiteY0" fmla="*/ 1718733 h 1718733"/>
                <a:gd name="connsiteX1" fmla="*/ 0 w 1564047"/>
                <a:gd name="connsiteY1" fmla="*/ 0 h 1718733"/>
                <a:gd name="connsiteX2" fmla="*/ 1134364 w 1564047"/>
                <a:gd name="connsiteY2" fmla="*/ 0 h 1718733"/>
                <a:gd name="connsiteX3" fmla="*/ 1564047 w 1564047"/>
                <a:gd name="connsiteY3" fmla="*/ 859367 h 1718733"/>
                <a:gd name="connsiteX4" fmla="*/ 1134364 w 1564047"/>
                <a:gd name="connsiteY4" fmla="*/ 1718733 h 1718733"/>
                <a:gd name="connsiteX5" fmla="*/ 0 w 1564047"/>
                <a:gd name="connsiteY5" fmla="*/ 1718733 h 1718733"/>
                <a:gd name="connsiteX0" fmla="*/ 0 w 1244921"/>
                <a:gd name="connsiteY0" fmla="*/ 1718733 h 1718733"/>
                <a:gd name="connsiteX1" fmla="*/ 0 w 1244921"/>
                <a:gd name="connsiteY1" fmla="*/ 0 h 1718733"/>
                <a:gd name="connsiteX2" fmla="*/ 1134364 w 1244921"/>
                <a:gd name="connsiteY2" fmla="*/ 0 h 1718733"/>
                <a:gd name="connsiteX3" fmla="*/ 1244921 w 1244921"/>
                <a:gd name="connsiteY3" fmla="*/ 852901 h 1718733"/>
                <a:gd name="connsiteX4" fmla="*/ 1134364 w 1244921"/>
                <a:gd name="connsiteY4" fmla="*/ 1718733 h 1718733"/>
                <a:gd name="connsiteX5" fmla="*/ 0 w 1244921"/>
                <a:gd name="connsiteY5" fmla="*/ 1718733 h 1718733"/>
                <a:gd name="connsiteX0" fmla="*/ 0 w 1191103"/>
                <a:gd name="connsiteY0" fmla="*/ 1718733 h 1718733"/>
                <a:gd name="connsiteX1" fmla="*/ 0 w 1191103"/>
                <a:gd name="connsiteY1" fmla="*/ 0 h 1718733"/>
                <a:gd name="connsiteX2" fmla="*/ 1134364 w 1191103"/>
                <a:gd name="connsiteY2" fmla="*/ 0 h 1718733"/>
                <a:gd name="connsiteX3" fmla="*/ 1191103 w 1191103"/>
                <a:gd name="connsiteY3" fmla="*/ 856134 h 1718733"/>
                <a:gd name="connsiteX4" fmla="*/ 1134364 w 1191103"/>
                <a:gd name="connsiteY4" fmla="*/ 1718733 h 1718733"/>
                <a:gd name="connsiteX5" fmla="*/ 0 w 1191103"/>
                <a:gd name="connsiteY5" fmla="*/ 1718733 h 171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103" h="1718733">
                  <a:moveTo>
                    <a:pt x="0" y="1718733"/>
                  </a:moveTo>
                  <a:lnTo>
                    <a:pt x="0" y="0"/>
                  </a:lnTo>
                  <a:lnTo>
                    <a:pt x="1134364" y="0"/>
                  </a:lnTo>
                  <a:lnTo>
                    <a:pt x="1191103" y="856134"/>
                  </a:lnTo>
                  <a:lnTo>
                    <a:pt x="1134364" y="1718733"/>
                  </a:lnTo>
                  <a:lnTo>
                    <a:pt x="0" y="1718733"/>
                  </a:lnTo>
                  <a:close/>
                </a:path>
              </a:pathLst>
            </a:custGeom>
            <a:solidFill>
              <a:srgbClr val="036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sp>
          <p:nvSpPr>
            <p:cNvPr id="66" name="Zeshoek 22">
              <a:extLst>
                <a:ext uri="{FF2B5EF4-FFF2-40B4-BE49-F238E27FC236}">
                  <a16:creationId xmlns:a16="http://schemas.microsoft.com/office/drawing/2014/main" id="{EFE85384-FE36-364C-A87F-49F877AD9CFC}"/>
                </a:ext>
              </a:extLst>
            </p:cNvPr>
            <p:cNvSpPr/>
            <p:nvPr/>
          </p:nvSpPr>
          <p:spPr>
            <a:xfrm>
              <a:off x="453006" y="1702083"/>
              <a:ext cx="4248303" cy="4297260"/>
            </a:xfrm>
            <a:custGeom>
              <a:avLst/>
              <a:gdLst>
                <a:gd name="connsiteX0" fmla="*/ 0 w 1993730"/>
                <a:gd name="connsiteY0" fmla="*/ 859367 h 1718733"/>
                <a:gd name="connsiteX1" fmla="*/ 429683 w 1993730"/>
                <a:gd name="connsiteY1" fmla="*/ 0 h 1718733"/>
                <a:gd name="connsiteX2" fmla="*/ 1564047 w 1993730"/>
                <a:gd name="connsiteY2" fmla="*/ 0 h 1718733"/>
                <a:gd name="connsiteX3" fmla="*/ 1993730 w 1993730"/>
                <a:gd name="connsiteY3" fmla="*/ 859367 h 1718733"/>
                <a:gd name="connsiteX4" fmla="*/ 1564047 w 1993730"/>
                <a:gd name="connsiteY4" fmla="*/ 1718733 h 1718733"/>
                <a:gd name="connsiteX5" fmla="*/ 429683 w 1993730"/>
                <a:gd name="connsiteY5" fmla="*/ 1718733 h 1718733"/>
                <a:gd name="connsiteX6" fmla="*/ 0 w 1993730"/>
                <a:gd name="connsiteY6" fmla="*/ 859367 h 1718733"/>
                <a:gd name="connsiteX0" fmla="*/ 0 w 1564047"/>
                <a:gd name="connsiteY0" fmla="*/ 1718733 h 1718733"/>
                <a:gd name="connsiteX1" fmla="*/ 0 w 1564047"/>
                <a:gd name="connsiteY1" fmla="*/ 0 h 1718733"/>
                <a:gd name="connsiteX2" fmla="*/ 1134364 w 1564047"/>
                <a:gd name="connsiteY2" fmla="*/ 0 h 1718733"/>
                <a:gd name="connsiteX3" fmla="*/ 1564047 w 1564047"/>
                <a:gd name="connsiteY3" fmla="*/ 859367 h 1718733"/>
                <a:gd name="connsiteX4" fmla="*/ 1134364 w 1564047"/>
                <a:gd name="connsiteY4" fmla="*/ 1718733 h 1718733"/>
                <a:gd name="connsiteX5" fmla="*/ 0 w 1564047"/>
                <a:gd name="connsiteY5" fmla="*/ 1718733 h 1718733"/>
                <a:gd name="connsiteX0" fmla="*/ 0 w 1244921"/>
                <a:gd name="connsiteY0" fmla="*/ 1718733 h 1718733"/>
                <a:gd name="connsiteX1" fmla="*/ 0 w 1244921"/>
                <a:gd name="connsiteY1" fmla="*/ 0 h 1718733"/>
                <a:gd name="connsiteX2" fmla="*/ 1134364 w 1244921"/>
                <a:gd name="connsiteY2" fmla="*/ 0 h 1718733"/>
                <a:gd name="connsiteX3" fmla="*/ 1244921 w 1244921"/>
                <a:gd name="connsiteY3" fmla="*/ 852901 h 1718733"/>
                <a:gd name="connsiteX4" fmla="*/ 1134364 w 1244921"/>
                <a:gd name="connsiteY4" fmla="*/ 1718733 h 1718733"/>
                <a:gd name="connsiteX5" fmla="*/ 0 w 1244921"/>
                <a:gd name="connsiteY5" fmla="*/ 1718733 h 1718733"/>
                <a:gd name="connsiteX0" fmla="*/ 0 w 1191103"/>
                <a:gd name="connsiteY0" fmla="*/ 1718733 h 1718733"/>
                <a:gd name="connsiteX1" fmla="*/ 0 w 1191103"/>
                <a:gd name="connsiteY1" fmla="*/ 0 h 1718733"/>
                <a:gd name="connsiteX2" fmla="*/ 1134364 w 1191103"/>
                <a:gd name="connsiteY2" fmla="*/ 0 h 1718733"/>
                <a:gd name="connsiteX3" fmla="*/ 1191103 w 1191103"/>
                <a:gd name="connsiteY3" fmla="*/ 856134 h 1718733"/>
                <a:gd name="connsiteX4" fmla="*/ 1134364 w 1191103"/>
                <a:gd name="connsiteY4" fmla="*/ 1718733 h 1718733"/>
                <a:gd name="connsiteX5" fmla="*/ 0 w 1191103"/>
                <a:gd name="connsiteY5" fmla="*/ 1718733 h 1718733"/>
                <a:gd name="connsiteX0" fmla="*/ 0 w 1191103"/>
                <a:gd name="connsiteY0" fmla="*/ 1718733 h 1718733"/>
                <a:gd name="connsiteX1" fmla="*/ 354734 w 1191103"/>
                <a:gd name="connsiteY1" fmla="*/ 0 h 1718733"/>
                <a:gd name="connsiteX2" fmla="*/ 1134364 w 1191103"/>
                <a:gd name="connsiteY2" fmla="*/ 0 h 1718733"/>
                <a:gd name="connsiteX3" fmla="*/ 1191103 w 1191103"/>
                <a:gd name="connsiteY3" fmla="*/ 856134 h 1718733"/>
                <a:gd name="connsiteX4" fmla="*/ 1134364 w 1191103"/>
                <a:gd name="connsiteY4" fmla="*/ 1718733 h 1718733"/>
                <a:gd name="connsiteX5" fmla="*/ 0 w 1191103"/>
                <a:gd name="connsiteY5" fmla="*/ 1718733 h 1718733"/>
                <a:gd name="connsiteX0" fmla="*/ 0 w 841547"/>
                <a:gd name="connsiteY0" fmla="*/ 1718733 h 1718733"/>
                <a:gd name="connsiteX1" fmla="*/ 5178 w 841547"/>
                <a:gd name="connsiteY1" fmla="*/ 0 h 1718733"/>
                <a:gd name="connsiteX2" fmla="*/ 784808 w 841547"/>
                <a:gd name="connsiteY2" fmla="*/ 0 h 1718733"/>
                <a:gd name="connsiteX3" fmla="*/ 841547 w 841547"/>
                <a:gd name="connsiteY3" fmla="*/ 856134 h 1718733"/>
                <a:gd name="connsiteX4" fmla="*/ 784808 w 841547"/>
                <a:gd name="connsiteY4" fmla="*/ 1718733 h 1718733"/>
                <a:gd name="connsiteX5" fmla="*/ 0 w 841547"/>
                <a:gd name="connsiteY5" fmla="*/ 1718733 h 1718733"/>
                <a:gd name="connsiteX0" fmla="*/ 0 w 838958"/>
                <a:gd name="connsiteY0" fmla="*/ 1718733 h 1718733"/>
                <a:gd name="connsiteX1" fmla="*/ 2589 w 838958"/>
                <a:gd name="connsiteY1" fmla="*/ 0 h 1718733"/>
                <a:gd name="connsiteX2" fmla="*/ 782219 w 838958"/>
                <a:gd name="connsiteY2" fmla="*/ 0 h 1718733"/>
                <a:gd name="connsiteX3" fmla="*/ 838958 w 838958"/>
                <a:gd name="connsiteY3" fmla="*/ 856134 h 1718733"/>
                <a:gd name="connsiteX4" fmla="*/ 782219 w 838958"/>
                <a:gd name="connsiteY4" fmla="*/ 1718733 h 1718733"/>
                <a:gd name="connsiteX5" fmla="*/ 0 w 838958"/>
                <a:gd name="connsiteY5" fmla="*/ 1718733 h 171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58" h="1718733">
                  <a:moveTo>
                    <a:pt x="0" y="1718733"/>
                  </a:moveTo>
                  <a:lnTo>
                    <a:pt x="2589" y="0"/>
                  </a:lnTo>
                  <a:lnTo>
                    <a:pt x="782219" y="0"/>
                  </a:lnTo>
                  <a:lnTo>
                    <a:pt x="838958" y="856134"/>
                  </a:lnTo>
                  <a:lnTo>
                    <a:pt x="782219" y="1718733"/>
                  </a:lnTo>
                  <a:lnTo>
                    <a:pt x="0" y="17187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sp>
          <p:nvSpPr>
            <p:cNvPr id="68" name="Tijdelijke aanduiding voor inhoud 3">
              <a:extLst>
                <a:ext uri="{FF2B5EF4-FFF2-40B4-BE49-F238E27FC236}">
                  <a16:creationId xmlns:a16="http://schemas.microsoft.com/office/drawing/2014/main" id="{BB17B6D6-6FCE-E941-B228-1D3D1DC522BC}"/>
                </a:ext>
              </a:extLst>
            </p:cNvPr>
            <p:cNvSpPr txBox="1">
              <a:spLocks/>
            </p:cNvSpPr>
            <p:nvPr/>
          </p:nvSpPr>
          <p:spPr>
            <a:xfrm>
              <a:off x="656587" y="2316049"/>
              <a:ext cx="2655138" cy="447369"/>
            </a:xfrm>
            <a:prstGeom prst="rect">
              <a:avLst/>
            </a:prstGeom>
          </p:spPr>
          <p:txBody>
            <a:bodyPr vert="horz" lIns="99060" tIns="49530" rIns="99060" bIns="49530" numCol="1" rtlCol="0">
              <a:noAutofit/>
            </a:bodyPr>
            <a:lstStyle>
              <a:lvl1pPr marL="342900" indent="-342900" algn="l" defTabSz="457200" rtl="0" eaLnBrk="1" latinLnBrk="0" hangingPunct="1">
                <a:spcBef>
                  <a:spcPct val="20000"/>
                </a:spcBef>
                <a:buFont typeface="Arial"/>
                <a:buChar char="•"/>
                <a:defRPr sz="20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1pPr>
              <a:lvl2pPr marL="742950" indent="-28575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2pPr>
              <a:lvl3pPr marL="11430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3pPr>
              <a:lvl4pPr marL="16002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4pPr>
              <a:lvl5pPr marL="20574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500" b="1">
                  <a:solidFill>
                    <a:srgbClr val="189DD9"/>
                  </a:solidFill>
                  <a:latin typeface="Cera Pro" pitchFamily="2" charset="0"/>
                  <a:cs typeface="Calibri" panose="020F0502020204030204" pitchFamily="34" charset="0"/>
                </a:rPr>
                <a:t>Kennis: </a:t>
              </a:r>
              <a:br>
                <a:rPr lang="nl-NL" sz="1500" b="1">
                  <a:solidFill>
                    <a:srgbClr val="83C1B2"/>
                  </a:solidFill>
                  <a:latin typeface="Cera Pro" pitchFamily="2" charset="0"/>
                  <a:cs typeface="Calibri" panose="020F0502020204030204" pitchFamily="34" charset="0"/>
                </a:rPr>
              </a:br>
              <a:r>
                <a:rPr lang="nl-NL" sz="1500" b="1">
                  <a:solidFill>
                    <a:srgbClr val="377BAC"/>
                  </a:solidFill>
                  <a:latin typeface="Cera Pro" pitchFamily="2" charset="0"/>
                  <a:cs typeface="Calibri" panose="020F0502020204030204" pitchFamily="34" charset="0"/>
                </a:rPr>
                <a:t>projectenportfolio</a:t>
              </a:r>
            </a:p>
          </p:txBody>
        </p:sp>
        <p:sp>
          <p:nvSpPr>
            <p:cNvPr id="69" name="Tijdelijke aanduiding voor inhoud 3">
              <a:extLst>
                <a:ext uri="{FF2B5EF4-FFF2-40B4-BE49-F238E27FC236}">
                  <a16:creationId xmlns:a16="http://schemas.microsoft.com/office/drawing/2014/main" id="{C91B83DD-E740-3E46-88B3-7F32CE726EF2}"/>
                </a:ext>
              </a:extLst>
            </p:cNvPr>
            <p:cNvSpPr txBox="1">
              <a:spLocks/>
            </p:cNvSpPr>
            <p:nvPr/>
          </p:nvSpPr>
          <p:spPr>
            <a:xfrm>
              <a:off x="4793763" y="2878328"/>
              <a:ext cx="3149513" cy="3550260"/>
            </a:xfrm>
            <a:prstGeom prst="rect">
              <a:avLst/>
            </a:prstGeom>
          </p:spPr>
          <p:txBody>
            <a:bodyPr vert="horz" wrap="square" lIns="99060" tIns="49530" rIns="99060" bIns="49530" numCol="1" rtlCol="0">
              <a:noAutofit/>
            </a:bodyPr>
            <a:lstStyle>
              <a:lvl1pPr marL="342900" indent="-342900" algn="l" defTabSz="457200" rtl="0" eaLnBrk="1" latinLnBrk="0" hangingPunct="1">
                <a:spcBef>
                  <a:spcPct val="20000"/>
                </a:spcBef>
                <a:buFont typeface="Arial"/>
                <a:buChar char="•"/>
                <a:defRPr sz="20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1pPr>
              <a:lvl2pPr marL="742950" indent="-28575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2pPr>
              <a:lvl3pPr marL="11430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3pPr>
              <a:lvl4pPr marL="16002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4pPr>
              <a:lvl5pPr marL="20574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100">
                  <a:solidFill>
                    <a:schemeClr val="bg1"/>
                  </a:solidFill>
                  <a:latin typeface="Nunito Sans Light" pitchFamily="2" charset="77"/>
                  <a:cs typeface="Calibri" panose="020F0502020204030204" pitchFamily="34" charset="0"/>
                </a:rPr>
                <a:t>Voor initiatief is het kennen van de ‘arena’ van relevante partijen van grote meerwaarde in het strategisch inzetten op regionaal en nationale financieringsmogelijkheden.  </a:t>
              </a:r>
            </a:p>
            <a:p>
              <a:pPr marL="0" indent="0">
                <a:buNone/>
              </a:pPr>
              <a:endParaRPr lang="nl-NL" sz="1100">
                <a:solidFill>
                  <a:schemeClr val="bg1"/>
                </a:solidFill>
                <a:latin typeface="Nunito Sans Light" pitchFamily="2" charset="77"/>
                <a:cs typeface="Calibri" panose="020F0502020204030204" pitchFamily="34" charset="0"/>
              </a:endParaRPr>
            </a:p>
            <a:p>
              <a:pPr marL="0" indent="0">
                <a:buNone/>
              </a:pPr>
              <a:r>
                <a:rPr lang="nl-NL" sz="1100">
                  <a:solidFill>
                    <a:schemeClr val="bg1"/>
                  </a:solidFill>
                  <a:latin typeface="Nunito Sans Light" pitchFamily="2" charset="77"/>
                  <a:cs typeface="Calibri" panose="020F0502020204030204" pitchFamily="34" charset="0"/>
                </a:rPr>
                <a:t>Om op het Europese toneel een rol te kunnen spelen op het gebied van projecten komt hier echter nog een dimensie bij: voor de meeste Europese programma’s – uitzonderingen daargelaten – is het een randvoorwaarde om grensoverschrijdend samen te werken. Een internationaal netwerk is dus onmisbaar. Dit vraagt om het begeven in de juiste netwerken, partneranalyse en het aangaan van strategische partnerschappen. </a:t>
              </a:r>
            </a:p>
            <a:p>
              <a:pPr marL="0" indent="0">
                <a:buNone/>
              </a:pPr>
              <a:endParaRPr lang="nl-NL" sz="1100">
                <a:solidFill>
                  <a:schemeClr val="bg1"/>
                </a:solidFill>
                <a:latin typeface="Nunito Sans Light" pitchFamily="2" charset="77"/>
              </a:endParaRPr>
            </a:p>
          </p:txBody>
        </p:sp>
        <p:sp>
          <p:nvSpPr>
            <p:cNvPr id="70" name="Tijdelijke aanduiding voor inhoud 3">
              <a:extLst>
                <a:ext uri="{FF2B5EF4-FFF2-40B4-BE49-F238E27FC236}">
                  <a16:creationId xmlns:a16="http://schemas.microsoft.com/office/drawing/2014/main" id="{40FFC8D7-484D-3B43-A23A-90BF9BC8CD1F}"/>
                </a:ext>
              </a:extLst>
            </p:cNvPr>
            <p:cNvSpPr txBox="1">
              <a:spLocks/>
            </p:cNvSpPr>
            <p:nvPr/>
          </p:nvSpPr>
          <p:spPr>
            <a:xfrm>
              <a:off x="8278213" y="2878328"/>
              <a:ext cx="3433492" cy="3547702"/>
            </a:xfrm>
            <a:prstGeom prst="rect">
              <a:avLst/>
            </a:prstGeom>
          </p:spPr>
          <p:txBody>
            <a:bodyPr vert="horz" wrap="square" lIns="99060" tIns="49530" rIns="99060" bIns="49530" numCol="1" rtlCol="0">
              <a:noAutofit/>
            </a:bodyPr>
            <a:lstStyle>
              <a:lvl1pPr marL="342900" indent="-342900" algn="l" defTabSz="457200" rtl="0" eaLnBrk="1" latinLnBrk="0" hangingPunct="1">
                <a:spcBef>
                  <a:spcPct val="20000"/>
                </a:spcBef>
                <a:buFont typeface="Arial"/>
                <a:buChar char="•"/>
                <a:defRPr sz="20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1pPr>
              <a:lvl2pPr marL="742950" indent="-28575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2pPr>
              <a:lvl3pPr marL="11430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3pPr>
              <a:lvl4pPr marL="16002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4pPr>
              <a:lvl5pPr marL="20574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2800" indent="-180000">
                <a:buFont typeface="+mj-lt"/>
                <a:buAutoNum type="arabicPeriod"/>
              </a:pPr>
              <a:r>
                <a:rPr lang="nl-NL" sz="1100">
                  <a:latin typeface="Nunito Sans Light" pitchFamily="2" charset="77"/>
                  <a:cs typeface="Calibri" panose="020F0502020204030204" pitchFamily="34" charset="0"/>
                </a:rPr>
                <a:t>De blik op financiering begint met het benoemen van diverse ontwikkelingsstadia voor projecten en vat daarbij verschillende mogelijke projectsoorten per stadium samen om een inzicht in de mogelijkheden te bieden. </a:t>
              </a:r>
            </a:p>
            <a:p>
              <a:pPr marL="172800" indent="-180000">
                <a:buFont typeface="+mj-lt"/>
                <a:buAutoNum type="arabicPeriod"/>
              </a:pPr>
              <a:endParaRPr lang="nl-NL" sz="1100">
                <a:latin typeface="Nunito Sans Light" pitchFamily="2" charset="77"/>
                <a:cs typeface="Calibri" panose="020F0502020204030204" pitchFamily="34" charset="0"/>
              </a:endParaRPr>
            </a:p>
            <a:p>
              <a:pPr marL="172800" indent="-180000">
                <a:buFont typeface="+mj-lt"/>
                <a:buAutoNum type="arabicPeriod"/>
              </a:pPr>
              <a:r>
                <a:rPr lang="nl-NL" sz="1100">
                  <a:latin typeface="Nunito Sans Light" pitchFamily="2" charset="77"/>
                  <a:cs typeface="Calibri" panose="020F0502020204030204" pitchFamily="34" charset="0"/>
                </a:rPr>
                <a:t>Door dit consequent voor iedere project te doen, kan een koppeling gemaakt worden tussen projecten.  </a:t>
              </a:r>
            </a:p>
            <a:p>
              <a:pPr marL="172800" indent="-180000">
                <a:buFont typeface="+mj-lt"/>
                <a:buAutoNum type="arabicPeriod"/>
              </a:pPr>
              <a:endParaRPr lang="nl-NL" sz="1100">
                <a:latin typeface="Nunito Sans Light" pitchFamily="2" charset="77"/>
                <a:cs typeface="Calibri" panose="020F0502020204030204" pitchFamily="34" charset="0"/>
              </a:endParaRPr>
            </a:p>
            <a:p>
              <a:pPr marL="172800" indent="-180000">
                <a:buFont typeface="+mj-lt"/>
                <a:buAutoNum type="arabicPeriod"/>
              </a:pPr>
              <a:r>
                <a:rPr lang="nl-NL" sz="1100">
                  <a:latin typeface="Nunito Sans Light" pitchFamily="2" charset="77"/>
                  <a:cs typeface="Calibri" panose="020F0502020204030204" pitchFamily="34" charset="0"/>
                </a:rPr>
                <a:t>De laatste stap is het financieringsveld optimaal positioneren ten opzichte van uw projecten individueel, maar vooral ook in combinatie met elkaar. </a:t>
              </a:r>
            </a:p>
            <a:p>
              <a:pPr marL="247642" indent="-247642">
                <a:buFont typeface="+mj-lt"/>
                <a:buAutoNum type="arabicPeriod"/>
              </a:pPr>
              <a:endParaRPr lang="nl-NL" sz="1100">
                <a:latin typeface="Nunito Sans Light" pitchFamily="2" charset="77"/>
              </a:endParaRPr>
            </a:p>
            <a:p>
              <a:pPr marL="0" indent="0">
                <a:buNone/>
              </a:pPr>
              <a:endParaRPr lang="nl-NL" sz="1100">
                <a:latin typeface="Nunito Sans Light" pitchFamily="2" charset="77"/>
              </a:endParaRPr>
            </a:p>
          </p:txBody>
        </p:sp>
        <p:sp>
          <p:nvSpPr>
            <p:cNvPr id="71" name="Tijdelijke aanduiding voor inhoud 3">
              <a:extLst>
                <a:ext uri="{FF2B5EF4-FFF2-40B4-BE49-F238E27FC236}">
                  <a16:creationId xmlns:a16="http://schemas.microsoft.com/office/drawing/2014/main" id="{70B889FB-15A4-1D4D-9C75-17C1B3A007EE}"/>
                </a:ext>
              </a:extLst>
            </p:cNvPr>
            <p:cNvSpPr txBox="1">
              <a:spLocks/>
            </p:cNvSpPr>
            <p:nvPr/>
          </p:nvSpPr>
          <p:spPr>
            <a:xfrm>
              <a:off x="4793763" y="2316049"/>
              <a:ext cx="3094092" cy="447369"/>
            </a:xfrm>
            <a:prstGeom prst="rect">
              <a:avLst/>
            </a:prstGeom>
          </p:spPr>
          <p:txBody>
            <a:bodyPr vert="horz" lIns="99060" tIns="49530" rIns="99060" bIns="49530" numCol="1" rtlCol="0">
              <a:noAutofit/>
            </a:bodyPr>
            <a:lstStyle>
              <a:lvl1pPr marL="342900" indent="-342900" algn="l" defTabSz="457200" rtl="0" eaLnBrk="1" latinLnBrk="0" hangingPunct="1">
                <a:spcBef>
                  <a:spcPct val="20000"/>
                </a:spcBef>
                <a:buFont typeface="Arial"/>
                <a:buChar char="•"/>
                <a:defRPr sz="20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1pPr>
              <a:lvl2pPr marL="742950" indent="-28575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2pPr>
              <a:lvl3pPr marL="11430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3pPr>
              <a:lvl4pPr marL="16002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4pPr>
              <a:lvl5pPr marL="20574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500" b="1">
                  <a:solidFill>
                    <a:schemeClr val="bg1"/>
                  </a:solidFill>
                  <a:latin typeface="Cera Pro" pitchFamily="2" charset="0"/>
                  <a:cs typeface="Calibri" panose="020F0502020204030204" pitchFamily="34" charset="0"/>
                </a:rPr>
                <a:t>Kennissen: regionale en internationale projectpartners</a:t>
              </a:r>
            </a:p>
          </p:txBody>
        </p:sp>
        <p:sp>
          <p:nvSpPr>
            <p:cNvPr id="72" name="Tijdelijke aanduiding voor inhoud 3">
              <a:extLst>
                <a:ext uri="{FF2B5EF4-FFF2-40B4-BE49-F238E27FC236}">
                  <a16:creationId xmlns:a16="http://schemas.microsoft.com/office/drawing/2014/main" id="{7586AE14-4B0A-A54C-8C9D-DB646F590848}"/>
                </a:ext>
              </a:extLst>
            </p:cNvPr>
            <p:cNvSpPr txBox="1">
              <a:spLocks/>
            </p:cNvSpPr>
            <p:nvPr/>
          </p:nvSpPr>
          <p:spPr>
            <a:xfrm>
              <a:off x="8278212" y="2316049"/>
              <a:ext cx="2673331" cy="447369"/>
            </a:xfrm>
            <a:prstGeom prst="rect">
              <a:avLst/>
            </a:prstGeom>
          </p:spPr>
          <p:txBody>
            <a:bodyPr vert="horz" lIns="99060" tIns="49530" rIns="99060" bIns="49530" numCol="1" rtlCol="0">
              <a:noAutofit/>
            </a:bodyPr>
            <a:lstStyle>
              <a:lvl1pPr marL="342900" indent="-342900" algn="l" defTabSz="457200" rtl="0" eaLnBrk="1" latinLnBrk="0" hangingPunct="1">
                <a:spcBef>
                  <a:spcPct val="20000"/>
                </a:spcBef>
                <a:buFont typeface="Arial"/>
                <a:buChar char="•"/>
                <a:defRPr sz="20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1pPr>
              <a:lvl2pPr marL="742950" indent="-28575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2pPr>
              <a:lvl3pPr marL="11430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3pPr>
              <a:lvl4pPr marL="16002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4pPr>
              <a:lvl5pPr marL="20574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500" b="1">
                  <a:solidFill>
                    <a:srgbClr val="189DD9"/>
                  </a:solidFill>
                  <a:latin typeface="Cera Pro" pitchFamily="2" charset="0"/>
                  <a:cs typeface="Calibri" panose="020F0502020204030204" pitchFamily="34" charset="0"/>
                </a:rPr>
                <a:t>Kassa: </a:t>
              </a:r>
              <a:r>
                <a:rPr lang="nl-NL" sz="1500" b="1">
                  <a:solidFill>
                    <a:srgbClr val="377BAC"/>
                  </a:solidFill>
                  <a:latin typeface="Cera Pro" pitchFamily="2" charset="0"/>
                  <a:cs typeface="Calibri" panose="020F0502020204030204" pitchFamily="34" charset="0"/>
                </a:rPr>
                <a:t>op tijd anticiperen </a:t>
              </a:r>
              <a:br>
                <a:rPr lang="nl-NL" sz="1500" b="1">
                  <a:solidFill>
                    <a:srgbClr val="377BAC"/>
                  </a:solidFill>
                  <a:latin typeface="Cera Pro" pitchFamily="2" charset="0"/>
                  <a:cs typeface="Calibri" panose="020F0502020204030204" pitchFamily="34" charset="0"/>
                </a:rPr>
              </a:br>
              <a:r>
                <a:rPr lang="nl-NL" sz="1500" b="1">
                  <a:solidFill>
                    <a:srgbClr val="377BAC"/>
                  </a:solidFill>
                  <a:latin typeface="Cera Pro" pitchFamily="2" charset="0"/>
                  <a:cs typeface="Calibri" panose="020F0502020204030204" pitchFamily="34" charset="0"/>
                </a:rPr>
                <a:t>op kansen </a:t>
              </a:r>
            </a:p>
          </p:txBody>
        </p:sp>
        <p:sp>
          <p:nvSpPr>
            <p:cNvPr id="106" name="Ovaal 13">
              <a:extLst>
                <a:ext uri="{FF2B5EF4-FFF2-40B4-BE49-F238E27FC236}">
                  <a16:creationId xmlns:a16="http://schemas.microsoft.com/office/drawing/2014/main" id="{9682232F-D332-974C-A7C9-81A93FCABAB6}"/>
                </a:ext>
              </a:extLst>
            </p:cNvPr>
            <p:cNvSpPr/>
            <p:nvPr/>
          </p:nvSpPr>
          <p:spPr>
            <a:xfrm>
              <a:off x="1847018" y="1125247"/>
              <a:ext cx="1155700" cy="1155700"/>
            </a:xfrm>
            <a:prstGeom prst="ellipse">
              <a:avLst/>
            </a:prstGeom>
            <a:solidFill>
              <a:schemeClr val="bg1"/>
            </a:solidFill>
            <a:ln w="25400">
              <a:solidFill>
                <a:srgbClr val="F1FA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sp>
          <p:nvSpPr>
            <p:cNvPr id="107" name="Ovaal 35">
              <a:extLst>
                <a:ext uri="{FF2B5EF4-FFF2-40B4-BE49-F238E27FC236}">
                  <a16:creationId xmlns:a16="http://schemas.microsoft.com/office/drawing/2014/main" id="{F58D87C0-1B53-A84D-97AB-6EFC727EE3D0}"/>
                </a:ext>
              </a:extLst>
            </p:cNvPr>
            <p:cNvSpPr/>
            <p:nvPr/>
          </p:nvSpPr>
          <p:spPr>
            <a:xfrm>
              <a:off x="5525334" y="1133636"/>
              <a:ext cx="1155700" cy="1155700"/>
            </a:xfrm>
            <a:prstGeom prst="ellipse">
              <a:avLst/>
            </a:prstGeom>
            <a:solidFill>
              <a:schemeClr val="bg1"/>
            </a:solidFill>
            <a:ln w="25400">
              <a:solidFill>
                <a:srgbClr val="F0FA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sp>
          <p:nvSpPr>
            <p:cNvPr id="108" name="Ovaal 36">
              <a:extLst>
                <a:ext uri="{FF2B5EF4-FFF2-40B4-BE49-F238E27FC236}">
                  <a16:creationId xmlns:a16="http://schemas.microsoft.com/office/drawing/2014/main" id="{F9F60139-D2BC-2C49-83C4-D9F8FDCDDE80}"/>
                </a:ext>
              </a:extLst>
            </p:cNvPr>
            <p:cNvSpPr/>
            <p:nvPr/>
          </p:nvSpPr>
          <p:spPr>
            <a:xfrm>
              <a:off x="9236024" y="1125247"/>
              <a:ext cx="1155700" cy="1155700"/>
            </a:xfrm>
            <a:prstGeom prst="ellipse">
              <a:avLst/>
            </a:prstGeom>
            <a:solidFill>
              <a:schemeClr val="bg1"/>
            </a:solidFill>
            <a:ln w="25400">
              <a:solidFill>
                <a:srgbClr val="F1FA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pic>
          <p:nvPicPr>
            <p:cNvPr id="109" name="Picture 18">
              <a:extLst>
                <a:ext uri="{FF2B5EF4-FFF2-40B4-BE49-F238E27FC236}">
                  <a16:creationId xmlns:a16="http://schemas.microsoft.com/office/drawing/2014/main" id="{4002D837-74AA-B048-BD16-87768D6DC25C}"/>
                </a:ext>
              </a:extLst>
            </p:cNvPr>
            <p:cNvPicPr>
              <a:picLocks noChangeAspect="1"/>
            </p:cNvPicPr>
            <p:nvPr/>
          </p:nvPicPr>
          <p:blipFill>
            <a:blip r:embed="rId3"/>
            <a:stretch>
              <a:fillRect/>
            </a:stretch>
          </p:blipFill>
          <p:spPr>
            <a:xfrm>
              <a:off x="2016284" y="1217104"/>
              <a:ext cx="815657" cy="815657"/>
            </a:xfrm>
            <a:prstGeom prst="rect">
              <a:avLst/>
            </a:prstGeom>
          </p:spPr>
        </p:pic>
        <p:pic>
          <p:nvPicPr>
            <p:cNvPr id="116" name="Picture 19">
              <a:extLst>
                <a:ext uri="{FF2B5EF4-FFF2-40B4-BE49-F238E27FC236}">
                  <a16:creationId xmlns:a16="http://schemas.microsoft.com/office/drawing/2014/main" id="{A6FDF399-77F7-1847-A6D4-73AF30034257}"/>
                </a:ext>
              </a:extLst>
            </p:cNvPr>
            <p:cNvPicPr>
              <a:picLocks noChangeAspect="1"/>
            </p:cNvPicPr>
            <p:nvPr/>
          </p:nvPicPr>
          <p:blipFill>
            <a:blip r:embed="rId4"/>
            <a:stretch>
              <a:fillRect/>
            </a:stretch>
          </p:blipFill>
          <p:spPr>
            <a:xfrm>
              <a:off x="5719826" y="1250950"/>
              <a:ext cx="763270" cy="763270"/>
            </a:xfrm>
            <a:prstGeom prst="rect">
              <a:avLst/>
            </a:prstGeom>
          </p:spPr>
        </p:pic>
        <p:pic>
          <p:nvPicPr>
            <p:cNvPr id="117" name="Picture 20">
              <a:extLst>
                <a:ext uri="{FF2B5EF4-FFF2-40B4-BE49-F238E27FC236}">
                  <a16:creationId xmlns:a16="http://schemas.microsoft.com/office/drawing/2014/main" id="{A16B3080-B60D-5743-BEA7-9725D35B24B6}"/>
                </a:ext>
              </a:extLst>
            </p:cNvPr>
            <p:cNvPicPr>
              <a:picLocks noChangeAspect="1"/>
            </p:cNvPicPr>
            <p:nvPr/>
          </p:nvPicPr>
          <p:blipFill>
            <a:blip r:embed="rId5"/>
            <a:stretch>
              <a:fillRect/>
            </a:stretch>
          </p:blipFill>
          <p:spPr>
            <a:xfrm>
              <a:off x="9451663" y="1335024"/>
              <a:ext cx="705473" cy="712978"/>
            </a:xfrm>
            <a:prstGeom prst="rect">
              <a:avLst/>
            </a:prstGeom>
          </p:spPr>
        </p:pic>
        <p:sp>
          <p:nvSpPr>
            <p:cNvPr id="118" name="Tijdelijke aanduiding voor inhoud 3">
              <a:extLst>
                <a:ext uri="{FF2B5EF4-FFF2-40B4-BE49-F238E27FC236}">
                  <a16:creationId xmlns:a16="http://schemas.microsoft.com/office/drawing/2014/main" id="{DB365DBE-4000-5246-B723-875FC4B28D71}"/>
                </a:ext>
              </a:extLst>
            </p:cNvPr>
            <p:cNvSpPr txBox="1">
              <a:spLocks/>
            </p:cNvSpPr>
            <p:nvPr/>
          </p:nvSpPr>
          <p:spPr>
            <a:xfrm>
              <a:off x="650610" y="2878328"/>
              <a:ext cx="3714355" cy="3547702"/>
            </a:xfrm>
            <a:prstGeom prst="rect">
              <a:avLst/>
            </a:prstGeom>
          </p:spPr>
          <p:txBody>
            <a:bodyPr vert="horz" wrap="square" lIns="99060" tIns="49530" rIns="99060" bIns="49530" numCol="1" rtlCol="0">
              <a:noAutofit/>
            </a:bodyPr>
            <a:lstStyle>
              <a:lvl1pPr marL="342900" indent="-342900" algn="l" defTabSz="457200" rtl="0" eaLnBrk="1" latinLnBrk="0" hangingPunct="1">
                <a:spcBef>
                  <a:spcPct val="20000"/>
                </a:spcBef>
                <a:buFont typeface="Arial"/>
                <a:buChar char="•"/>
                <a:defRPr sz="20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1pPr>
              <a:lvl2pPr marL="742950" indent="-28575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2pPr>
              <a:lvl3pPr marL="11430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3pPr>
              <a:lvl4pPr marL="16002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4pPr>
              <a:lvl5pPr marL="2057400" indent="-228600" algn="l" defTabSz="457200" rtl="0" eaLnBrk="1" latinLnBrk="0" hangingPunct="1">
                <a:spcBef>
                  <a:spcPct val="20000"/>
                </a:spcBef>
                <a:buFont typeface="Arial"/>
                <a:buChar char="•"/>
                <a:defRPr sz="1600" kern="1200">
                  <a:solidFill>
                    <a:srgbClr val="595959"/>
                  </a:solidFill>
                  <a:latin typeface="Fira Sans" panose="020B0503050000020004" pitchFamily="34" charset="0"/>
                  <a:ea typeface="Fira Sans" panose="020B0503050000020004" pitchFamily="34" charset="0"/>
                  <a:cs typeface="Fira Sans" panose="020B05030500000200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100" dirty="0">
                  <a:latin typeface="Nunito Sans Light" pitchFamily="2" charset="77"/>
                  <a:cs typeface="Calibri" panose="020F0502020204030204" pitchFamily="34" charset="0"/>
                </a:rPr>
                <a:t>Projecten die voldoen aan onderstaande criteria komen eerder in aanmerking voor (Europese) subsidie: </a:t>
              </a:r>
            </a:p>
            <a:p>
              <a:pPr marL="172800" indent="-180000"/>
              <a:r>
                <a:rPr lang="nl-NL" sz="1100" dirty="0">
                  <a:latin typeface="Nunito Sans Light" pitchFamily="2" charset="77"/>
                  <a:cs typeface="Calibri" panose="020F0502020204030204" pitchFamily="34" charset="0"/>
                </a:rPr>
                <a:t>Aansluiting bij Europese agenda;  </a:t>
              </a:r>
            </a:p>
            <a:p>
              <a:pPr marL="172800" indent="-180000"/>
              <a:r>
                <a:rPr lang="nl-NL" sz="1100" dirty="0">
                  <a:latin typeface="Nunito Sans Light" pitchFamily="2" charset="77"/>
                  <a:cs typeface="Calibri" panose="020F0502020204030204" pitchFamily="34" charset="0"/>
                </a:rPr>
                <a:t>Gedegen inbedding ambities en beleid boven individueel belang;  </a:t>
              </a:r>
            </a:p>
            <a:p>
              <a:pPr marL="172800" indent="-180000"/>
              <a:r>
                <a:rPr lang="nl-NL" sz="1100" dirty="0">
                  <a:latin typeface="Nunito Sans Light" pitchFamily="2" charset="77"/>
                  <a:cs typeface="Calibri" panose="020F0502020204030204" pitchFamily="34" charset="0"/>
                </a:rPr>
                <a:t>Vergaande concreetheid in betrokken partijen en activiteiten;  </a:t>
              </a:r>
            </a:p>
            <a:p>
              <a:pPr marL="172800" indent="-180000"/>
              <a:r>
                <a:rPr lang="nl-NL" sz="1100" dirty="0">
                  <a:latin typeface="Nunito Sans Light" pitchFamily="2" charset="77"/>
                  <a:cs typeface="Calibri" panose="020F0502020204030204" pitchFamily="34" charset="0"/>
                </a:rPr>
                <a:t>Aantoonbaarheid resultaten (impact indicatoren);  </a:t>
              </a:r>
            </a:p>
            <a:p>
              <a:pPr marL="172800" indent="-180000"/>
              <a:r>
                <a:rPr lang="nl-NL" sz="1100" dirty="0" err="1">
                  <a:latin typeface="Nunito Sans Light" pitchFamily="2" charset="77"/>
                  <a:cs typeface="Calibri" panose="020F0502020204030204" pitchFamily="34" charset="0"/>
                </a:rPr>
                <a:t>Uitvoeringsgereed</a:t>
              </a:r>
              <a:r>
                <a:rPr lang="nl-NL" sz="1100" dirty="0">
                  <a:latin typeface="Nunito Sans Light" pitchFamily="2" charset="77"/>
                  <a:cs typeface="Calibri" panose="020F0502020204030204" pitchFamily="34" charset="0"/>
                </a:rPr>
                <a:t> op korte termijn;  </a:t>
              </a:r>
            </a:p>
            <a:p>
              <a:pPr marL="172800" indent="-180000"/>
              <a:r>
                <a:rPr lang="nl-NL" sz="1100" dirty="0">
                  <a:latin typeface="Nunito Sans Light" pitchFamily="2" charset="77"/>
                  <a:cs typeface="Calibri" panose="020F0502020204030204" pitchFamily="34" charset="0"/>
                </a:rPr>
                <a:t>Nuchterheid in omvang van activiteiten en (gevraagde) euro’s;  </a:t>
              </a:r>
            </a:p>
            <a:p>
              <a:pPr marL="172800" indent="-180000"/>
              <a:r>
                <a:rPr lang="nl-NL" sz="1100" dirty="0">
                  <a:latin typeface="Nunito Sans Light" pitchFamily="2" charset="77"/>
                  <a:cs typeface="Calibri" panose="020F0502020204030204" pitchFamily="34" charset="0"/>
                </a:rPr>
                <a:t>Aandachtig oog voor business case; </a:t>
              </a:r>
            </a:p>
            <a:p>
              <a:pPr marL="172800" indent="-180000"/>
              <a:r>
                <a:rPr lang="nl-NL" sz="1100" dirty="0">
                  <a:latin typeface="Nunito Sans Light" pitchFamily="2" charset="77"/>
                  <a:cs typeface="Calibri" panose="020F0502020204030204" pitchFamily="34" charset="0"/>
                </a:rPr>
                <a:t>Adequate projectorganisatie.</a:t>
              </a:r>
            </a:p>
            <a:p>
              <a:pPr marL="172800" indent="-180000">
                <a:buFont typeface="+mj-lt"/>
                <a:buAutoNum type="arabicPeriod"/>
              </a:pPr>
              <a:endParaRPr lang="nl-NL" sz="1100" dirty="0">
                <a:latin typeface="Nunito Sans Light" pitchFamily="2" charset="77"/>
                <a:cs typeface="Calibri" panose="020F0502020204030204" pitchFamily="34" charset="0"/>
              </a:endParaRPr>
            </a:p>
          </p:txBody>
        </p:sp>
      </p:grpSp>
      <p:pic>
        <p:nvPicPr>
          <p:cNvPr id="20" name="Afbeelding 19">
            <a:extLst>
              <a:ext uri="{FF2B5EF4-FFF2-40B4-BE49-F238E27FC236}">
                <a16:creationId xmlns:a16="http://schemas.microsoft.com/office/drawing/2014/main" id="{67F0F9AD-A4E3-4D4F-9211-2F500E9B049E}"/>
              </a:ext>
            </a:extLst>
          </p:cNvPr>
          <p:cNvPicPr>
            <a:picLocks noChangeAspect="1"/>
          </p:cNvPicPr>
          <p:nvPr/>
        </p:nvPicPr>
        <p:blipFill>
          <a:blip r:embed="rId6"/>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4227754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CEF in het kort</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a:solidFill>
                  <a:schemeClr val="accent1"/>
                </a:solidFill>
              </a:rPr>
              <a:t>Belangrijke informatie </a:t>
            </a:r>
            <a:endParaRPr lang="nl-NL" sz="1400" b="0">
              <a:solidFill>
                <a:schemeClr val="tx1"/>
              </a:solidFill>
            </a:endParaRPr>
          </a:p>
          <a:p>
            <a:pPr marL="285750" indent="-285750">
              <a:buFont typeface="Arial" panose="020B0604020202020204" pitchFamily="34" charset="0"/>
              <a:buChar char="•"/>
            </a:pPr>
            <a:r>
              <a:rPr lang="nl-NL" sz="1400" b="0">
                <a:solidFill>
                  <a:schemeClr val="tx1"/>
                </a:solidFill>
              </a:rPr>
              <a:t>Richt zich op het stimuleren van projecten die infrastructuur in Europa ontwikkelen of versterken binnen drie pijlers: Energie, Transport en Digitaal.</a:t>
            </a:r>
            <a:endParaRPr lang="nl-NL" sz="1400">
              <a:solidFill>
                <a:schemeClr val="accent1"/>
              </a:solidFill>
            </a:endParaRPr>
          </a:p>
          <a:p>
            <a:r>
              <a:rPr lang="nl-NL" sz="1400">
                <a:solidFill>
                  <a:schemeClr val="accent1"/>
                </a:solidFill>
              </a:rPr>
              <a:t>Nieuwe programmaperiode, nieuwe voorwaarden</a:t>
            </a:r>
          </a:p>
          <a:p>
            <a:pPr marL="342900" indent="-342900">
              <a:buFont typeface="+mj-lt"/>
              <a:buAutoNum type="arabicPeriod"/>
            </a:pPr>
            <a:r>
              <a:rPr lang="nl-NL" sz="1400" b="0">
                <a:solidFill>
                  <a:schemeClr val="tx1"/>
                </a:solidFill>
              </a:rPr>
              <a:t>Voor de periode 2021-2027 is er een </a:t>
            </a:r>
            <a:r>
              <a:rPr lang="nl-NL" sz="1400" b="0">
                <a:solidFill>
                  <a:schemeClr val="accent1"/>
                </a:solidFill>
              </a:rPr>
              <a:t>nieuwe categorie projecten </a:t>
            </a:r>
            <a:r>
              <a:rPr lang="nl-NL" sz="1400" b="0">
                <a:solidFill>
                  <a:schemeClr val="tx1"/>
                </a:solidFill>
              </a:rPr>
              <a:t>aan het herziene CEF programma toegevoegd: </a:t>
            </a:r>
            <a:r>
              <a:rPr lang="nl-NL" sz="1400" b="0">
                <a:solidFill>
                  <a:schemeClr val="accent1"/>
                </a:solidFill>
              </a:rPr>
              <a:t>grensoverschrijdende projecten rondom hernieuwbare energie. </a:t>
            </a:r>
          </a:p>
          <a:p>
            <a:pPr>
              <a:spcBef>
                <a:spcPts val="0"/>
              </a:spcBef>
            </a:pPr>
            <a:endParaRPr lang="nl-NL" sz="1400" b="0">
              <a:solidFill>
                <a:schemeClr val="tx1"/>
              </a:solidFill>
            </a:endParaRPr>
          </a:p>
          <a:p>
            <a:pPr>
              <a:spcBef>
                <a:spcPts val="0"/>
              </a:spcBef>
            </a:pPr>
            <a:r>
              <a:rPr lang="nl-NL" sz="1400">
                <a:solidFill>
                  <a:schemeClr val="accent1"/>
                </a:solidFill>
              </a:rPr>
              <a:t>Voorwaarden van een CEF-project</a:t>
            </a:r>
          </a:p>
          <a:p>
            <a:pPr marL="285750" indent="-285750">
              <a:buFont typeface="Arial" panose="020B0604020202020204" pitchFamily="34" charset="0"/>
              <a:buChar char="•"/>
            </a:pPr>
            <a:r>
              <a:rPr lang="nl-NL" sz="1400">
                <a:solidFill>
                  <a:schemeClr val="tx1"/>
                </a:solidFill>
              </a:rPr>
              <a:t>Type activiteiten:  </a:t>
            </a:r>
            <a:r>
              <a:rPr lang="nl-NL" sz="1400" b="0">
                <a:solidFill>
                  <a:schemeClr val="tx1"/>
                </a:solidFill>
              </a:rPr>
              <a:t>Ontwikkeling en bouw van nieuwe infrastructuur en diensten of de modernisering van bestaande infrastructuur en diensten. </a:t>
            </a:r>
          </a:p>
          <a:p>
            <a:pPr marL="285750" indent="-285750">
              <a:buFont typeface="Arial" panose="020B0604020202020204" pitchFamily="34" charset="0"/>
              <a:buChar char="•"/>
            </a:pPr>
            <a:r>
              <a:rPr lang="nl-NL" sz="1400">
                <a:solidFill>
                  <a:schemeClr val="tx1"/>
                </a:solidFill>
              </a:rPr>
              <a:t>Gewenste partners: </a:t>
            </a:r>
            <a:r>
              <a:rPr lang="nl-NL" sz="1400" b="0">
                <a:solidFill>
                  <a:schemeClr val="tx1"/>
                </a:solidFill>
              </a:rPr>
              <a:t>Niet verplicht maar wenselijk bij sommige openstellingen. </a:t>
            </a:r>
            <a:endParaRPr lang="nl-NL" sz="1400">
              <a:solidFill>
                <a:schemeClr val="tx1"/>
              </a:solidFill>
            </a:endParaRPr>
          </a:p>
          <a:p>
            <a:pPr marL="285750" indent="-285750">
              <a:buFont typeface="Arial" panose="020B0604020202020204" pitchFamily="34" charset="0"/>
              <a:buChar char="•"/>
            </a:pPr>
            <a:r>
              <a:rPr lang="nl-NL" sz="1400">
                <a:solidFill>
                  <a:schemeClr val="tx1"/>
                </a:solidFill>
              </a:rPr>
              <a:t>Subsidiepercentage: </a:t>
            </a:r>
            <a:r>
              <a:rPr lang="nl-NL" sz="1400" b="0">
                <a:solidFill>
                  <a:schemeClr val="tx1"/>
                </a:solidFill>
              </a:rPr>
              <a:t>50-70% voor CEF Energy (70% alleen voor </a:t>
            </a:r>
            <a:r>
              <a:rPr lang="nl-NL" sz="1400" b="0" err="1">
                <a:solidFill>
                  <a:schemeClr val="tx1"/>
                </a:solidFill>
              </a:rPr>
              <a:t>outermost</a:t>
            </a:r>
            <a:r>
              <a:rPr lang="nl-NL" sz="1400" b="0">
                <a:solidFill>
                  <a:schemeClr val="tx1"/>
                </a:solidFill>
              </a:rPr>
              <a:t> </a:t>
            </a:r>
            <a:r>
              <a:rPr lang="nl-NL" sz="1400" b="0" err="1">
                <a:solidFill>
                  <a:schemeClr val="tx1"/>
                </a:solidFill>
              </a:rPr>
              <a:t>regions</a:t>
            </a:r>
            <a:r>
              <a:rPr lang="nl-NL" sz="1400" b="0">
                <a:solidFill>
                  <a:schemeClr val="tx1"/>
                </a:solidFill>
              </a:rPr>
              <a:t>), 30%-50% voor CEF Transport (50% alleen voor cohesielanden). </a:t>
            </a:r>
          </a:p>
          <a:p>
            <a:pPr marL="285750" indent="-285750">
              <a:buFont typeface="Arial" panose="020B0604020202020204" pitchFamily="34" charset="0"/>
              <a:buChar char="•"/>
            </a:pPr>
            <a:r>
              <a:rPr lang="nl-NL" sz="1400">
                <a:solidFill>
                  <a:schemeClr val="tx1"/>
                </a:solidFill>
              </a:rPr>
              <a:t>Gemiddelde projectomvang: </a:t>
            </a:r>
            <a:r>
              <a:rPr lang="nl-NL" sz="1400" b="0">
                <a:solidFill>
                  <a:schemeClr val="tx1"/>
                </a:solidFill>
              </a:rPr>
              <a:t>Verschilt per openstelling</a:t>
            </a:r>
            <a:endParaRPr lang="nl-NL" sz="1400">
              <a:solidFill>
                <a:schemeClr val="tx1"/>
              </a:solidFill>
            </a:endParaRPr>
          </a:p>
          <a:p>
            <a:pPr marL="285750" indent="-285750">
              <a:buFont typeface="Arial" panose="020B0604020202020204" pitchFamily="34" charset="0"/>
              <a:buChar char="•"/>
            </a:pPr>
            <a:r>
              <a:rPr lang="nl-NL" sz="1400">
                <a:solidFill>
                  <a:schemeClr val="tx1"/>
                </a:solidFill>
              </a:rPr>
              <a:t>Aandachtspunten:</a:t>
            </a:r>
            <a:r>
              <a:rPr lang="nl-NL" sz="1400" b="0">
                <a:solidFill>
                  <a:schemeClr val="tx1"/>
                </a:solidFill>
              </a:rPr>
              <a:t> Een project moet door de lidstaat waar de projectuitvoerder gevestigd is ondersteunt worden. Ook moet rekening worden gehouden met het uitvoeren van een (maatschappelijke) kosten-baten analyse. </a:t>
            </a:r>
          </a:p>
          <a:p>
            <a:pPr marL="285750" indent="-285750">
              <a:buFont typeface="Arial" panose="020B0604020202020204" pitchFamily="34" charset="0"/>
              <a:buChar char="•"/>
            </a:pPr>
            <a:r>
              <a:rPr lang="nl-NL" sz="1400">
                <a:solidFill>
                  <a:schemeClr val="tx1"/>
                </a:solidFill>
              </a:rPr>
              <a:t>Indiendata: </a:t>
            </a:r>
            <a:r>
              <a:rPr lang="nl-NL" sz="1400" b="0">
                <a:solidFill>
                  <a:schemeClr val="tx1"/>
                </a:solidFill>
              </a:rPr>
              <a:t>CEF werkt met losstaande openstellingen. </a:t>
            </a:r>
            <a:endParaRPr lang="nl-NL" sz="1400" b="0">
              <a:solidFill>
                <a:srgbClr val="FF0000"/>
              </a:solidFill>
            </a:endParaRPr>
          </a:p>
          <a:p>
            <a:endParaRPr lang="nl-NL" sz="1400" b="0">
              <a:solidFill>
                <a:schemeClr val="tx1"/>
              </a:solidFill>
            </a:endParaRPr>
          </a:p>
        </p:txBody>
      </p:sp>
    </p:spTree>
    <p:extLst>
      <p:ext uri="{BB962C8B-B14F-4D97-AF65-F5344CB8AC3E}">
        <p14:creationId xmlns:p14="http://schemas.microsoft.com/office/powerpoint/2010/main" val="2851051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a:solidFill>
                  <a:schemeClr val="bg1"/>
                </a:solidFill>
                <a:latin typeface="Cera Pro Black" panose="020B0604020202020204" charset="0"/>
                <a:cs typeface="Cera Pro Black" panose="020B0604020202020204" charset="0"/>
              </a:rPr>
              <a:t>LIFE</a:t>
            </a:r>
          </a:p>
        </p:txBody>
      </p:sp>
    </p:spTree>
    <p:extLst>
      <p:ext uri="{BB962C8B-B14F-4D97-AF65-F5344CB8AC3E}">
        <p14:creationId xmlns:p14="http://schemas.microsoft.com/office/powerpoint/2010/main" val="124873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LIFE in het kort</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dirty="0">
                <a:solidFill>
                  <a:schemeClr val="accent1"/>
                </a:solidFill>
              </a:rPr>
              <a:t>Belangrijke informatie </a:t>
            </a:r>
            <a:endParaRPr lang="nl-NL" sz="1400" b="0" dirty="0">
              <a:solidFill>
                <a:schemeClr val="tx1"/>
              </a:solidFill>
            </a:endParaRPr>
          </a:p>
          <a:p>
            <a:pPr marL="285750" indent="-285750">
              <a:buFont typeface="Arial" panose="020B0604020202020204" pitchFamily="34" charset="0"/>
              <a:buChar char="•"/>
            </a:pPr>
            <a:r>
              <a:rPr lang="nl-NL" sz="1400" b="0" dirty="0">
                <a:solidFill>
                  <a:schemeClr val="tx1"/>
                </a:solidFill>
              </a:rPr>
              <a:t>Subsidie voor projecten die aansluiten op EU natuur-, milieu- en klimaatbeleid.</a:t>
            </a:r>
          </a:p>
          <a:p>
            <a:pPr marL="285750" indent="-285750">
              <a:buFont typeface="Arial" panose="020B0604020202020204" pitchFamily="34" charset="0"/>
              <a:buChar char="•"/>
            </a:pPr>
            <a:r>
              <a:rPr lang="nl-NL" sz="1400" b="0" dirty="0">
                <a:solidFill>
                  <a:schemeClr val="tx1"/>
                </a:solidFill>
              </a:rPr>
              <a:t>Aanvraag moet onder een van de prioriteiten van de volgende twee LIFE-thema's vallen: 1. Milieu (natuur &amp; biodiversiteit of circulaire economie en kwaliteit van leven) of 2. Klimaat</a:t>
            </a:r>
          </a:p>
          <a:p>
            <a:pPr marL="285750" indent="-285750">
              <a:buFont typeface="Arial" panose="020B0604020202020204" pitchFamily="34" charset="0"/>
              <a:buChar char="•"/>
            </a:pPr>
            <a:endParaRPr lang="nl-NL" sz="1400" dirty="0">
              <a:solidFill>
                <a:schemeClr val="accent1"/>
              </a:solidFill>
            </a:endParaRPr>
          </a:p>
          <a:p>
            <a:r>
              <a:rPr lang="nl-NL" sz="1400" dirty="0">
                <a:solidFill>
                  <a:schemeClr val="accent1"/>
                </a:solidFill>
              </a:rPr>
              <a:t>Voorwaarden van een LIFE-project</a:t>
            </a:r>
            <a:endParaRPr lang="nl-NL" sz="1400" b="0" dirty="0">
              <a:solidFill>
                <a:schemeClr val="tx1"/>
              </a:solidFill>
            </a:endParaRPr>
          </a:p>
          <a:p>
            <a:pPr marL="342900" indent="-342900">
              <a:buFont typeface="Arial" panose="020B0604020202020204" pitchFamily="34" charset="0"/>
              <a:buChar char="•"/>
            </a:pPr>
            <a:r>
              <a:rPr lang="nl-NL" sz="1400" dirty="0">
                <a:solidFill>
                  <a:schemeClr val="tx1"/>
                </a:solidFill>
              </a:rPr>
              <a:t>Type activiteiten:</a:t>
            </a:r>
            <a:r>
              <a:rPr lang="nl-NL" sz="1400" b="0" dirty="0">
                <a:solidFill>
                  <a:schemeClr val="tx1"/>
                </a:solidFill>
              </a:rPr>
              <a:t> onderzoek &amp; samenwerking met focus om de data ook toe te passen in pilotprojecten.</a:t>
            </a:r>
          </a:p>
          <a:p>
            <a:pPr marL="342900" indent="-342900">
              <a:buFont typeface="Arial" panose="020B0604020202020204" pitchFamily="34" charset="0"/>
              <a:buChar char="•"/>
            </a:pPr>
            <a:r>
              <a:rPr lang="nl-NL" sz="1400" dirty="0">
                <a:solidFill>
                  <a:schemeClr val="tx1"/>
                </a:solidFill>
              </a:rPr>
              <a:t>Subsidiepercentage: </a:t>
            </a:r>
            <a:r>
              <a:rPr lang="nl-NL" sz="1400" b="0" dirty="0">
                <a:solidFill>
                  <a:schemeClr val="tx1"/>
                </a:solidFill>
              </a:rPr>
              <a:t>55% - 75%</a:t>
            </a:r>
          </a:p>
          <a:p>
            <a:pPr marL="342900" indent="-342900">
              <a:buFont typeface="Arial" panose="020B0604020202020204" pitchFamily="34" charset="0"/>
              <a:buChar char="•"/>
            </a:pPr>
            <a:r>
              <a:rPr lang="nl-NL" sz="1400" dirty="0">
                <a:solidFill>
                  <a:schemeClr val="tx1"/>
                </a:solidFill>
              </a:rPr>
              <a:t>Gemiddelde projectomvang: </a:t>
            </a:r>
            <a:r>
              <a:rPr lang="nl-NL" sz="1400" b="0" dirty="0">
                <a:solidFill>
                  <a:schemeClr val="tx1"/>
                </a:solidFill>
              </a:rPr>
              <a:t>€0,5 miljoen tot €5 miljoen</a:t>
            </a:r>
          </a:p>
          <a:p>
            <a:pPr marL="342900" indent="-342900">
              <a:buFont typeface="Arial" panose="020B0604020202020204" pitchFamily="34" charset="0"/>
              <a:buChar char="•"/>
            </a:pPr>
            <a:r>
              <a:rPr lang="nl-NL" sz="1400" dirty="0">
                <a:solidFill>
                  <a:schemeClr val="tx1"/>
                </a:solidFill>
              </a:rPr>
              <a:t>Aandachtspunten: </a:t>
            </a:r>
            <a:r>
              <a:rPr lang="nl-NL" sz="1400" b="0" dirty="0">
                <a:solidFill>
                  <a:schemeClr val="tx1"/>
                </a:solidFill>
              </a:rPr>
              <a:t>belangrijk om de ecologische impact van het verhaal goed te schetsen. Bovendien is er ruimte voor onderzoeksprojecten en onder het sub-thema ‘natuur &amp; biodiversiteit’ speciale aandacht voor Natura 2000-gebieden. </a:t>
            </a:r>
          </a:p>
          <a:p>
            <a:pPr marL="342900" indent="-342900">
              <a:buFont typeface="Arial" panose="020B0604020202020204" pitchFamily="34" charset="0"/>
              <a:buChar char="•"/>
            </a:pPr>
            <a:r>
              <a:rPr lang="nl-NL" sz="1400" dirty="0">
                <a:solidFill>
                  <a:schemeClr val="tx1"/>
                </a:solidFill>
              </a:rPr>
              <a:t>Indiendata: </a:t>
            </a:r>
            <a:r>
              <a:rPr lang="nl-NL" sz="1400" b="0" dirty="0">
                <a:solidFill>
                  <a:schemeClr val="tx1"/>
                </a:solidFill>
              </a:rPr>
              <a:t>LIFE werkt met losstaande openstellingen. </a:t>
            </a:r>
            <a:endParaRPr lang="nl-NL" sz="1400" b="0" dirty="0">
              <a:solidFill>
                <a:srgbClr val="FF0000"/>
              </a:solidFill>
            </a:endParaRPr>
          </a:p>
          <a:p>
            <a:pPr marL="342900" indent="-342900">
              <a:buFont typeface="Arial" panose="020B0604020202020204" pitchFamily="34" charset="0"/>
              <a:buChar char="•"/>
            </a:pPr>
            <a:endParaRPr lang="nl-NL" sz="1400" b="0" dirty="0">
              <a:solidFill>
                <a:schemeClr val="tx1"/>
              </a:solidFill>
            </a:endParaRPr>
          </a:p>
          <a:p>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342900" indent="-342900">
              <a:buFont typeface="Arial" panose="020B0604020202020204" pitchFamily="34" charset="0"/>
              <a:buChar char="•"/>
            </a:pPr>
            <a:endParaRPr lang="nl-NL" sz="1400" b="0" dirty="0">
              <a:solidFill>
                <a:schemeClr val="tx1"/>
              </a:solidFill>
            </a:endParaRPr>
          </a:p>
          <a:p>
            <a:pPr marL="285750" indent="-285750">
              <a:buFont typeface="Arial" panose="020B0604020202020204" pitchFamily="34" charset="0"/>
              <a:buChar char="•"/>
            </a:pPr>
            <a:endParaRPr lang="nl-NL" sz="1400" b="0" dirty="0">
              <a:solidFill>
                <a:schemeClr val="tx1"/>
              </a:solidFill>
            </a:endParaRPr>
          </a:p>
          <a:p>
            <a:endParaRPr lang="nl-NL" sz="1400" b="0" dirty="0">
              <a:solidFill>
                <a:schemeClr val="tx1"/>
              </a:solidFill>
            </a:endParaRPr>
          </a:p>
        </p:txBody>
      </p:sp>
    </p:spTree>
    <p:extLst>
      <p:ext uri="{BB962C8B-B14F-4D97-AF65-F5344CB8AC3E}">
        <p14:creationId xmlns:p14="http://schemas.microsoft.com/office/powerpoint/2010/main" val="4242913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10457332" cy="1325563"/>
          </a:xfrm>
        </p:spPr>
        <p:txBody>
          <a:bodyPr/>
          <a:lstStyle/>
          <a:p>
            <a:r>
              <a:rPr lang="nl-NL" sz="4100" dirty="0">
                <a:solidFill>
                  <a:schemeClr val="bg1"/>
                </a:solidFill>
                <a:latin typeface="Cera Pro Black" panose="020B0604020202020204" charset="0"/>
                <a:cs typeface="Cera Pro Black" panose="020B0604020202020204" charset="0"/>
              </a:rPr>
              <a:t>Nederlands financieringslandschap</a:t>
            </a:r>
          </a:p>
        </p:txBody>
      </p:sp>
    </p:spTree>
    <p:extLst>
      <p:ext uri="{BB962C8B-B14F-4D97-AF65-F5344CB8AC3E}">
        <p14:creationId xmlns:p14="http://schemas.microsoft.com/office/powerpoint/2010/main" val="1072352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645661"/>
            <a:ext cx="10720526" cy="764489"/>
          </a:xfrm>
        </p:spPr>
        <p:txBody>
          <a:bodyPr/>
          <a:lstStyle/>
          <a:p>
            <a:r>
              <a:rPr lang="nl-NL" sz="4000">
                <a:solidFill>
                  <a:schemeClr val="tx1"/>
                </a:solidFill>
              </a:rPr>
              <a:t>Totaaloverzicht: Nederlandse financiering</a:t>
            </a:r>
          </a:p>
        </p:txBody>
      </p:sp>
      <p:grpSp>
        <p:nvGrpSpPr>
          <p:cNvPr id="31" name="Groep 30">
            <a:extLst>
              <a:ext uri="{FF2B5EF4-FFF2-40B4-BE49-F238E27FC236}">
                <a16:creationId xmlns:a16="http://schemas.microsoft.com/office/drawing/2014/main" id="{7C45AD6D-9569-485B-A97A-059EAFE6E27A}"/>
              </a:ext>
            </a:extLst>
          </p:cNvPr>
          <p:cNvGrpSpPr/>
          <p:nvPr/>
        </p:nvGrpSpPr>
        <p:grpSpPr>
          <a:xfrm>
            <a:off x="2368179" y="1854057"/>
            <a:ext cx="7455641" cy="3920849"/>
            <a:chOff x="364031" y="1222964"/>
            <a:chExt cx="7455641" cy="3920849"/>
          </a:xfrm>
        </p:grpSpPr>
        <p:sp>
          <p:nvSpPr>
            <p:cNvPr id="32" name="TextBox 52">
              <a:extLst>
                <a:ext uri="{FF2B5EF4-FFF2-40B4-BE49-F238E27FC236}">
                  <a16:creationId xmlns:a16="http://schemas.microsoft.com/office/drawing/2014/main" id="{9DF30F02-7578-0243-8DE8-EE434393EF10}"/>
                </a:ext>
              </a:extLst>
            </p:cNvPr>
            <p:cNvSpPr txBox="1"/>
            <p:nvPr/>
          </p:nvSpPr>
          <p:spPr>
            <a:xfrm>
              <a:off x="364031" y="1227960"/>
              <a:ext cx="2129742"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srgbClr val="189DD9"/>
                  </a:solidFill>
                  <a:effectLst/>
                  <a:uLnTx/>
                  <a:uFillTx/>
                  <a:latin typeface="Cera Pro" pitchFamily="2" charset="0"/>
                  <a:ea typeface="+mn-ea"/>
                  <a:cs typeface="+mn-cs"/>
                </a:rPr>
                <a:t>Subsidies	</a:t>
              </a:r>
              <a:endParaRPr kumimoji="0" lang="en-NL" sz="2000" b="1" i="0" u="none" strike="noStrike" kern="1200" cap="none" spc="0" normalizeH="0" baseline="0" noProof="0">
                <a:ln>
                  <a:noFill/>
                </a:ln>
                <a:solidFill>
                  <a:srgbClr val="189DD9"/>
                </a:solidFill>
                <a:effectLst/>
                <a:uLnTx/>
                <a:uFillTx/>
                <a:latin typeface="Cera Pro" pitchFamily="2" charset="0"/>
                <a:ea typeface="+mn-ea"/>
                <a:cs typeface="+mn-cs"/>
              </a:endParaRPr>
            </a:p>
          </p:txBody>
        </p:sp>
        <p:sp>
          <p:nvSpPr>
            <p:cNvPr id="33" name="TextBox 54">
              <a:extLst>
                <a:ext uri="{FF2B5EF4-FFF2-40B4-BE49-F238E27FC236}">
                  <a16:creationId xmlns:a16="http://schemas.microsoft.com/office/drawing/2014/main" id="{9E2FD281-EBC1-BB42-8D7E-4A1FC9CBF64D}"/>
                </a:ext>
              </a:extLst>
            </p:cNvPr>
            <p:cNvSpPr txBox="1"/>
            <p:nvPr/>
          </p:nvSpPr>
          <p:spPr>
            <a:xfrm>
              <a:off x="4292358" y="1222964"/>
              <a:ext cx="2522665"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a:ln>
                    <a:noFill/>
                  </a:ln>
                  <a:solidFill>
                    <a:srgbClr val="189DD9"/>
                  </a:solidFill>
                  <a:effectLst/>
                  <a:uLnTx/>
                  <a:uFillTx/>
                  <a:latin typeface="Cera Pro" pitchFamily="2" charset="0"/>
                  <a:ea typeface="+mn-ea"/>
                  <a:cs typeface="+mn-cs"/>
                </a:rPr>
                <a:t>Fiscale regelingen</a:t>
              </a:r>
              <a:endParaRPr kumimoji="0" lang="en-NL" sz="2000" b="1" i="0" u="none" strike="noStrike" kern="1200" cap="none" spc="0" normalizeH="0" baseline="0" noProof="0">
                <a:ln>
                  <a:noFill/>
                </a:ln>
                <a:solidFill>
                  <a:srgbClr val="189DD9"/>
                </a:solidFill>
                <a:effectLst/>
                <a:uLnTx/>
                <a:uFillTx/>
                <a:latin typeface="Cera Pro" pitchFamily="2" charset="0"/>
                <a:ea typeface="+mn-ea"/>
                <a:cs typeface="+mn-cs"/>
              </a:endParaRPr>
            </a:p>
          </p:txBody>
        </p:sp>
        <p:sp>
          <p:nvSpPr>
            <p:cNvPr id="35" name="Rectangle 1">
              <a:extLst>
                <a:ext uri="{FF2B5EF4-FFF2-40B4-BE49-F238E27FC236}">
                  <a16:creationId xmlns:a16="http://schemas.microsoft.com/office/drawing/2014/main" id="{BFC612FA-CA1A-264D-AAB1-962F4B9FA3C5}"/>
                </a:ext>
              </a:extLst>
            </p:cNvPr>
            <p:cNvSpPr/>
            <p:nvPr/>
          </p:nvSpPr>
          <p:spPr>
            <a:xfrm>
              <a:off x="4384677"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MIA</a:t>
              </a:r>
            </a:p>
          </p:txBody>
        </p:sp>
        <p:sp>
          <p:nvSpPr>
            <p:cNvPr id="37" name="Rectangle 16">
              <a:extLst>
                <a:ext uri="{FF2B5EF4-FFF2-40B4-BE49-F238E27FC236}">
                  <a16:creationId xmlns:a16="http://schemas.microsoft.com/office/drawing/2014/main" id="{25BFF217-9BE6-C447-BF87-7FF4B3190085}"/>
                </a:ext>
              </a:extLst>
            </p:cNvPr>
            <p:cNvSpPr/>
            <p:nvPr/>
          </p:nvSpPr>
          <p:spPr>
            <a:xfrm>
              <a:off x="5242375" y="2552073"/>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0" lang="en-GB" sz="1050" b="1" i="0" u="none" strike="noStrike" kern="1200" cap="none" spc="0" normalizeH="0" baseline="0" noProof="0">
                  <a:ln>
                    <a:noFill/>
                  </a:ln>
                  <a:solidFill>
                    <a:srgbClr val="FFFFFF"/>
                  </a:solidFill>
                  <a:effectLst/>
                  <a:uLnTx/>
                  <a:uFillTx/>
                  <a:latin typeface="Cera Pro" pitchFamily="2" charset="0"/>
                  <a:ea typeface="+mn-ea"/>
                  <a:cs typeface="+mn-cs"/>
                </a:rPr>
                <a:t>BOM </a:t>
              </a:r>
              <a:r>
                <a:rPr kumimoji="0" lang="en-GB" sz="900" b="1" i="0" u="none" strike="noStrike" kern="1200" cap="none" spc="0" normalizeH="0" baseline="0" noProof="0">
                  <a:ln>
                    <a:noFill/>
                  </a:ln>
                  <a:solidFill>
                    <a:srgbClr val="FFFFFF"/>
                  </a:solidFill>
                  <a:effectLst/>
                  <a:uLnTx/>
                  <a:uFillTx/>
                  <a:latin typeface="Cera Pro" pitchFamily="2" charset="0"/>
                  <a:ea typeface="+mn-ea"/>
                  <a:cs typeface="+mn-cs"/>
                </a:rPr>
                <a:t>Renewable Energy</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38" name="Rectangle 18">
              <a:extLst>
                <a:ext uri="{FF2B5EF4-FFF2-40B4-BE49-F238E27FC236}">
                  <a16:creationId xmlns:a16="http://schemas.microsoft.com/office/drawing/2014/main" id="{689C0152-1889-6246-BE11-E482ABD85F12}"/>
                </a:ext>
              </a:extLst>
            </p:cNvPr>
            <p:cNvSpPr/>
            <p:nvPr/>
          </p:nvSpPr>
          <p:spPr>
            <a:xfrm>
              <a:off x="4384677" y="2552073"/>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BNG </a:t>
              </a: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Duurzaam-heidsfonds</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39" name="Rectangle 19">
              <a:extLst>
                <a:ext uri="{FF2B5EF4-FFF2-40B4-BE49-F238E27FC236}">
                  <a16:creationId xmlns:a16="http://schemas.microsoft.com/office/drawing/2014/main" id="{95B2F3D5-0B34-7548-81B5-EA2B36A03CF3}"/>
                </a:ext>
              </a:extLst>
            </p:cNvPr>
            <p:cNvSpPr/>
            <p:nvPr/>
          </p:nvSpPr>
          <p:spPr>
            <a:xfrm>
              <a:off x="6983809" y="1686869"/>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Groen </a:t>
              </a: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projecten</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40" name="Rectangle 20">
              <a:extLst>
                <a:ext uri="{FF2B5EF4-FFF2-40B4-BE49-F238E27FC236}">
                  <a16:creationId xmlns:a16="http://schemas.microsoft.com/office/drawing/2014/main" id="{7353D3D7-015F-3F47-9CC8-D929C2F55524}"/>
                </a:ext>
              </a:extLst>
            </p:cNvPr>
            <p:cNvSpPr/>
            <p:nvPr/>
          </p:nvSpPr>
          <p:spPr>
            <a:xfrm>
              <a:off x="6108366" y="1688892"/>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VAMIL</a:t>
              </a:r>
            </a:p>
          </p:txBody>
        </p:sp>
        <p:sp>
          <p:nvSpPr>
            <p:cNvPr id="44" name="Rectangle 24">
              <a:extLst>
                <a:ext uri="{FF2B5EF4-FFF2-40B4-BE49-F238E27FC236}">
                  <a16:creationId xmlns:a16="http://schemas.microsoft.com/office/drawing/2014/main" id="{8A961F5B-C38B-4546-BDB8-F466989250E7}"/>
                </a:ext>
              </a:extLst>
            </p:cNvPr>
            <p:cNvSpPr/>
            <p:nvPr/>
          </p:nvSpPr>
          <p:spPr>
            <a:xfrm>
              <a:off x="5242375"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EIA</a:t>
              </a:r>
            </a:p>
          </p:txBody>
        </p:sp>
        <p:sp>
          <p:nvSpPr>
            <p:cNvPr id="46" name="Rectangle 28">
              <a:extLst>
                <a:ext uri="{FF2B5EF4-FFF2-40B4-BE49-F238E27FC236}">
                  <a16:creationId xmlns:a16="http://schemas.microsoft.com/office/drawing/2014/main" id="{62EDDB37-93EE-3640-B277-C5FA7E410943}"/>
                </a:ext>
              </a:extLst>
            </p:cNvPr>
            <p:cNvSpPr/>
            <p:nvPr/>
          </p:nvSpPr>
          <p:spPr>
            <a:xfrm>
              <a:off x="458961" y="1686871"/>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HER+</a:t>
              </a:r>
            </a:p>
          </p:txBody>
        </p:sp>
        <p:sp>
          <p:nvSpPr>
            <p:cNvPr id="47" name="Rectangle 29">
              <a:extLst>
                <a:ext uri="{FF2B5EF4-FFF2-40B4-BE49-F238E27FC236}">
                  <a16:creationId xmlns:a16="http://schemas.microsoft.com/office/drawing/2014/main" id="{BDF71DEA-99E0-0440-95CB-27B2F4182584}"/>
                </a:ext>
              </a:extLst>
            </p:cNvPr>
            <p:cNvSpPr/>
            <p:nvPr/>
          </p:nvSpPr>
          <p:spPr>
            <a:xfrm>
              <a:off x="3038186" y="3430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Circulaire</a:t>
              </a: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 </a:t>
              </a: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Keten</a:t>
              </a: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 </a:t>
              </a: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Projecten</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48" name="Rectangle 30">
              <a:extLst>
                <a:ext uri="{FF2B5EF4-FFF2-40B4-BE49-F238E27FC236}">
                  <a16:creationId xmlns:a16="http://schemas.microsoft.com/office/drawing/2014/main" id="{F64F434F-7858-864F-9CED-812749888A90}"/>
                </a:ext>
              </a:extLst>
            </p:cNvPr>
            <p:cNvSpPr/>
            <p:nvPr/>
          </p:nvSpPr>
          <p:spPr>
            <a:xfrm>
              <a:off x="458961" y="2552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Regio Deals</a:t>
              </a:r>
            </a:p>
          </p:txBody>
        </p:sp>
        <p:sp>
          <p:nvSpPr>
            <p:cNvPr id="49" name="Rectangle 31">
              <a:extLst>
                <a:ext uri="{FF2B5EF4-FFF2-40B4-BE49-F238E27FC236}">
                  <a16:creationId xmlns:a16="http://schemas.microsoft.com/office/drawing/2014/main" id="{F23F9812-2566-AC4C-A124-8F74E6DE3F8B}"/>
                </a:ext>
              </a:extLst>
            </p:cNvPr>
            <p:cNvSpPr/>
            <p:nvPr/>
          </p:nvSpPr>
          <p:spPr>
            <a:xfrm>
              <a:off x="1317152" y="2552074"/>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VEKI</a:t>
              </a:r>
            </a:p>
          </p:txBody>
        </p:sp>
        <p:sp>
          <p:nvSpPr>
            <p:cNvPr id="50" name="Rectangle 32">
              <a:extLst>
                <a:ext uri="{FF2B5EF4-FFF2-40B4-BE49-F238E27FC236}">
                  <a16:creationId xmlns:a16="http://schemas.microsoft.com/office/drawing/2014/main" id="{E7E960B4-4B19-5E44-9C13-69CBEFF25DA1}"/>
                </a:ext>
              </a:extLst>
            </p:cNvPr>
            <p:cNvSpPr/>
            <p:nvPr/>
          </p:nvSpPr>
          <p:spPr>
            <a:xfrm>
              <a:off x="2177399" y="2552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Nationaal</a:t>
              </a: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 </a:t>
              </a: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Groei</a:t>
              </a: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-fonds</a:t>
              </a:r>
            </a:p>
          </p:txBody>
        </p:sp>
        <p:sp>
          <p:nvSpPr>
            <p:cNvPr id="51" name="Rectangle 33">
              <a:extLst>
                <a:ext uri="{FF2B5EF4-FFF2-40B4-BE49-F238E27FC236}">
                  <a16:creationId xmlns:a16="http://schemas.microsoft.com/office/drawing/2014/main" id="{1F8B3DE2-FC96-3F45-8FB4-5D839F876BD6}"/>
                </a:ext>
              </a:extLst>
            </p:cNvPr>
            <p:cNvSpPr/>
            <p:nvPr/>
          </p:nvSpPr>
          <p:spPr>
            <a:xfrm>
              <a:off x="3038186" y="2552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Mobiliteitsfonds</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52" name="Rectangle 34">
              <a:extLst>
                <a:ext uri="{FF2B5EF4-FFF2-40B4-BE49-F238E27FC236}">
                  <a16:creationId xmlns:a16="http://schemas.microsoft.com/office/drawing/2014/main" id="{55BF791C-F34B-ED41-B86D-14534DA2EBBF}"/>
                </a:ext>
              </a:extLst>
            </p:cNvPr>
            <p:cNvSpPr/>
            <p:nvPr/>
          </p:nvSpPr>
          <p:spPr>
            <a:xfrm>
              <a:off x="458961" y="3430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DKTI-transport</a:t>
              </a:r>
            </a:p>
          </p:txBody>
        </p:sp>
        <p:sp>
          <p:nvSpPr>
            <p:cNvPr id="53" name="Rectangle 35">
              <a:extLst>
                <a:ext uri="{FF2B5EF4-FFF2-40B4-BE49-F238E27FC236}">
                  <a16:creationId xmlns:a16="http://schemas.microsoft.com/office/drawing/2014/main" id="{6DB0139F-89D5-2740-B7D2-FE1CB6425CA1}"/>
                </a:ext>
              </a:extLst>
            </p:cNvPr>
            <p:cNvSpPr/>
            <p:nvPr/>
          </p:nvSpPr>
          <p:spPr>
            <a:xfrm>
              <a:off x="2177399" y="3430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SEBA</a:t>
              </a:r>
            </a:p>
          </p:txBody>
        </p:sp>
        <p:sp>
          <p:nvSpPr>
            <p:cNvPr id="54" name="Rectangle 36">
              <a:extLst>
                <a:ext uri="{FF2B5EF4-FFF2-40B4-BE49-F238E27FC236}">
                  <a16:creationId xmlns:a16="http://schemas.microsoft.com/office/drawing/2014/main" id="{E4BA1E32-1786-7945-AF66-CBA75EA8E9C3}"/>
                </a:ext>
              </a:extLst>
            </p:cNvPr>
            <p:cNvSpPr/>
            <p:nvPr/>
          </p:nvSpPr>
          <p:spPr>
            <a:xfrm>
              <a:off x="1317152" y="3430074"/>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TSE </a:t>
              </a: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Industrie</a:t>
              </a: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 subsidies</a:t>
              </a:r>
            </a:p>
          </p:txBody>
        </p:sp>
        <p:sp>
          <p:nvSpPr>
            <p:cNvPr id="55" name="Rectangle 37">
              <a:extLst>
                <a:ext uri="{FF2B5EF4-FFF2-40B4-BE49-F238E27FC236}">
                  <a16:creationId xmlns:a16="http://schemas.microsoft.com/office/drawing/2014/main" id="{39719E54-EDB3-BF4B-BA5E-754E8FC8396D}"/>
                </a:ext>
              </a:extLst>
            </p:cNvPr>
            <p:cNvSpPr/>
            <p:nvPr/>
          </p:nvSpPr>
          <p:spPr>
            <a:xfrm>
              <a:off x="2177399"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err="1">
                  <a:ln>
                    <a:noFill/>
                  </a:ln>
                  <a:solidFill>
                    <a:srgbClr val="FFFFFF"/>
                  </a:solidFill>
                  <a:effectLst/>
                  <a:uLnTx/>
                  <a:uFillTx/>
                  <a:latin typeface="Cera Pro" pitchFamily="2" charset="0"/>
                  <a:ea typeface="+mn-ea"/>
                  <a:cs typeface="+mn-cs"/>
                </a:rPr>
                <a:t>AanZET</a:t>
              </a: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56" name="Rectangle 40">
              <a:extLst>
                <a:ext uri="{FF2B5EF4-FFF2-40B4-BE49-F238E27FC236}">
                  <a16:creationId xmlns:a16="http://schemas.microsoft.com/office/drawing/2014/main" id="{52CFE319-C772-2645-AECB-E16FB1F00FE7}"/>
                </a:ext>
              </a:extLst>
            </p:cNvPr>
            <p:cNvSpPr/>
            <p:nvPr/>
          </p:nvSpPr>
          <p:spPr>
            <a:xfrm>
              <a:off x="458961" y="4307950"/>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NOVEX</a:t>
              </a:r>
            </a:p>
          </p:txBody>
        </p:sp>
        <p:sp>
          <p:nvSpPr>
            <p:cNvPr id="57" name="Rectangle 41">
              <a:extLst>
                <a:ext uri="{FF2B5EF4-FFF2-40B4-BE49-F238E27FC236}">
                  <a16:creationId xmlns:a16="http://schemas.microsoft.com/office/drawing/2014/main" id="{CBC1C66E-F586-6043-A84C-D93854F7FBCF}"/>
                </a:ext>
              </a:extLst>
            </p:cNvPr>
            <p:cNvSpPr/>
            <p:nvPr/>
          </p:nvSpPr>
          <p:spPr>
            <a:xfrm>
              <a:off x="1317152" y="1686871"/>
              <a:ext cx="835863" cy="8358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era Pro" pitchFamily="2" charset="0"/>
                  <a:ea typeface="+mn-ea"/>
                  <a:cs typeface="+mn-cs"/>
                </a:rPr>
                <a:t>DEI+</a:t>
              </a:r>
            </a:p>
          </p:txBody>
        </p:sp>
        <p:sp>
          <p:nvSpPr>
            <p:cNvPr id="61" name="Rectangle 17">
              <a:extLst>
                <a:ext uri="{FF2B5EF4-FFF2-40B4-BE49-F238E27FC236}">
                  <a16:creationId xmlns:a16="http://schemas.microsoft.com/office/drawing/2014/main" id="{0B97CF7D-4A0C-49AD-9D35-6424EA5CD64D}"/>
                </a:ext>
              </a:extLst>
            </p:cNvPr>
            <p:cNvSpPr/>
            <p:nvPr/>
          </p:nvSpPr>
          <p:spPr>
            <a:xfrm>
              <a:off x="3038186" y="1686871"/>
              <a:ext cx="835863" cy="835863"/>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b="1">
                  <a:solidFill>
                    <a:srgbClr val="FFFFFF"/>
                  </a:solidFill>
                  <a:latin typeface="Cera Pro" pitchFamily="2" charset="0"/>
                </a:rPr>
                <a:t>SDE++</a:t>
              </a:r>
            </a:p>
          </p:txBody>
        </p:sp>
      </p:grpSp>
      <p:grpSp>
        <p:nvGrpSpPr>
          <p:cNvPr id="66" name="Groep 65">
            <a:extLst>
              <a:ext uri="{FF2B5EF4-FFF2-40B4-BE49-F238E27FC236}">
                <a16:creationId xmlns:a16="http://schemas.microsoft.com/office/drawing/2014/main" id="{776F5EAC-AC5B-40E8-8E86-3F64172DEC73}"/>
              </a:ext>
            </a:extLst>
          </p:cNvPr>
          <p:cNvGrpSpPr/>
          <p:nvPr/>
        </p:nvGrpSpPr>
        <p:grpSpPr>
          <a:xfrm>
            <a:off x="7130553" y="4589250"/>
            <a:ext cx="2598337" cy="324228"/>
            <a:chOff x="8402450" y="3969630"/>
            <a:chExt cx="3244043" cy="388553"/>
          </a:xfrm>
        </p:grpSpPr>
        <p:sp>
          <p:nvSpPr>
            <p:cNvPr id="68" name="Rectangle 19">
              <a:extLst>
                <a:ext uri="{FF2B5EF4-FFF2-40B4-BE49-F238E27FC236}">
                  <a16:creationId xmlns:a16="http://schemas.microsoft.com/office/drawing/2014/main" id="{6AFD007D-96F0-4762-A567-92F2CFA3CF4C}"/>
                </a:ext>
              </a:extLst>
            </p:cNvPr>
            <p:cNvSpPr/>
            <p:nvPr/>
          </p:nvSpPr>
          <p:spPr>
            <a:xfrm>
              <a:off x="8402450" y="3987107"/>
              <a:ext cx="391211" cy="3710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FFFFFF"/>
                </a:solidFill>
                <a:effectLst/>
                <a:uLnTx/>
                <a:uFillTx/>
                <a:latin typeface="Cera Pro" pitchFamily="2" charset="0"/>
                <a:ea typeface="+mn-ea"/>
                <a:cs typeface="+mn-cs"/>
              </a:endParaRPr>
            </a:p>
          </p:txBody>
        </p:sp>
        <p:sp>
          <p:nvSpPr>
            <p:cNvPr id="69" name="Tekstvak 5">
              <a:extLst>
                <a:ext uri="{FF2B5EF4-FFF2-40B4-BE49-F238E27FC236}">
                  <a16:creationId xmlns:a16="http://schemas.microsoft.com/office/drawing/2014/main" id="{424C0844-2A82-4C60-94D0-56E2D149A500}"/>
                </a:ext>
              </a:extLst>
            </p:cNvPr>
            <p:cNvSpPr txBox="1"/>
            <p:nvPr/>
          </p:nvSpPr>
          <p:spPr>
            <a:xfrm>
              <a:off x="8861981" y="3969630"/>
              <a:ext cx="2784512" cy="368838"/>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solidFill>
                    <a:srgbClr val="091E3F"/>
                  </a:solidFill>
                  <a:latin typeface="Cera Pro" panose="00000400000000000000" pitchFamily="2" charset="0"/>
                </a:rPr>
                <a:t>Mogelijk r</a:t>
              </a:r>
              <a:r>
                <a:rPr kumimoji="0" lang="nl-NL" sz="1400" b="0" i="0" u="none" strike="noStrike" kern="1200" cap="none" spc="0" normalizeH="0" baseline="0" noProof="0" dirty="0" err="1">
                  <a:ln>
                    <a:noFill/>
                  </a:ln>
                  <a:solidFill>
                    <a:srgbClr val="091E3F"/>
                  </a:solidFill>
                  <a:effectLst/>
                  <a:uLnTx/>
                  <a:uFillTx/>
                  <a:latin typeface="Cera Pro" panose="00000400000000000000" pitchFamily="2" charset="0"/>
                  <a:ea typeface="+mn-ea"/>
                  <a:cs typeface="+mn-cs"/>
                </a:rPr>
                <a:t>elevant</a:t>
              </a:r>
              <a:endParaRPr kumimoji="0" lang="nl-NL" sz="1400" b="0" i="0" u="none" strike="noStrike" kern="1200" cap="none" spc="0" normalizeH="0" baseline="0" noProof="0" dirty="0">
                <a:ln>
                  <a:noFill/>
                </a:ln>
                <a:solidFill>
                  <a:srgbClr val="091E3F"/>
                </a:solidFill>
                <a:effectLst/>
                <a:uLnTx/>
                <a:uFillTx/>
                <a:latin typeface="Cera Pro" panose="00000400000000000000" pitchFamily="2" charset="0"/>
                <a:ea typeface="+mn-ea"/>
                <a:cs typeface="+mn-cs"/>
              </a:endParaRPr>
            </a:p>
          </p:txBody>
        </p:sp>
      </p:grpSp>
    </p:spTree>
    <p:extLst>
      <p:ext uri="{BB962C8B-B14F-4D97-AF65-F5344CB8AC3E}">
        <p14:creationId xmlns:p14="http://schemas.microsoft.com/office/powerpoint/2010/main" val="2913269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a:solidFill>
                  <a:schemeClr val="bg1"/>
                </a:solidFill>
                <a:latin typeface="Cera Pro Black" panose="020B0604020202020204" charset="0"/>
                <a:cs typeface="Cera Pro Black" panose="020B0604020202020204" charset="0"/>
              </a:rPr>
              <a:t>DEI+ &amp; HER+</a:t>
            </a:r>
          </a:p>
        </p:txBody>
      </p:sp>
    </p:spTree>
    <p:extLst>
      <p:ext uri="{BB962C8B-B14F-4D97-AF65-F5344CB8AC3E}">
        <p14:creationId xmlns:p14="http://schemas.microsoft.com/office/powerpoint/2010/main" val="1718006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DEI+ in het kort</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dirty="0">
                <a:solidFill>
                  <a:schemeClr val="accent1"/>
                </a:solidFill>
              </a:rPr>
              <a:t>Belangrijke informatie </a:t>
            </a:r>
            <a:endParaRPr lang="nl-NL" sz="1400" b="0" dirty="0">
              <a:solidFill>
                <a:schemeClr val="tx1"/>
              </a:solidFill>
            </a:endParaRPr>
          </a:p>
          <a:p>
            <a:pPr marL="285750" indent="-285750">
              <a:buFont typeface="Arial" panose="020B0604020202020204" pitchFamily="34" charset="0"/>
              <a:buChar char="•"/>
            </a:pPr>
            <a:r>
              <a:rPr lang="nl-NL" sz="1400" b="0" dirty="0">
                <a:solidFill>
                  <a:schemeClr val="tx1"/>
                </a:solidFill>
              </a:rPr>
              <a:t>Subsidie voor </a:t>
            </a:r>
            <a:r>
              <a:rPr lang="nl-NL" sz="1400" b="0" dirty="0">
                <a:solidFill>
                  <a:schemeClr val="accent1"/>
                </a:solidFill>
              </a:rPr>
              <a:t>pilot- of demonstratieprojecten van innovatieve technieken </a:t>
            </a:r>
            <a:r>
              <a:rPr lang="nl-NL" sz="1400" b="0" dirty="0">
                <a:solidFill>
                  <a:schemeClr val="tx1"/>
                </a:solidFill>
              </a:rPr>
              <a:t>om de CO₂-uitstoot te verminderen tegen lage kosten. </a:t>
            </a:r>
          </a:p>
          <a:p>
            <a:pPr marL="285750" indent="-285750">
              <a:buFont typeface="Arial" panose="020B0604020202020204" pitchFamily="34" charset="0"/>
              <a:buChar char="•"/>
            </a:pPr>
            <a:r>
              <a:rPr lang="nl-NL" sz="1400" b="0" dirty="0">
                <a:solidFill>
                  <a:schemeClr val="tx1"/>
                </a:solidFill>
              </a:rPr>
              <a:t>Onderwerpen 2023: </a:t>
            </a:r>
            <a:r>
              <a:rPr lang="nl-NL" sz="1400" b="0" dirty="0" err="1">
                <a:solidFill>
                  <a:schemeClr val="tx1"/>
                </a:solidFill>
              </a:rPr>
              <a:t>Aardgasloze</a:t>
            </a:r>
            <a:r>
              <a:rPr lang="nl-NL" sz="1400" b="0" dirty="0">
                <a:solidFill>
                  <a:schemeClr val="tx1"/>
                </a:solidFill>
              </a:rPr>
              <a:t> woningen, afvang/gebruik/opslag CO2, Circulaire Economie, Energie-efficiëntie, Hernieuwbare energie, Flexibilisering energiesysteem, lokale infrastructuur, overige CO2-reducerende maatregelen. </a:t>
            </a:r>
          </a:p>
          <a:p>
            <a:pPr marL="285750" indent="-285750">
              <a:buFont typeface="Arial" panose="020B0604020202020204" pitchFamily="34" charset="0"/>
              <a:buChar char="•"/>
            </a:pPr>
            <a:r>
              <a:rPr lang="nl-NL" sz="1400" b="0" dirty="0">
                <a:solidFill>
                  <a:schemeClr val="tx1"/>
                </a:solidFill>
              </a:rPr>
              <a:t>Daarnaast is er een aparte openstelling voor </a:t>
            </a:r>
            <a:r>
              <a:rPr lang="nl-NL" sz="1400" b="0" dirty="0">
                <a:solidFill>
                  <a:schemeClr val="accent1"/>
                </a:solidFill>
              </a:rPr>
              <a:t>Waterstof en Groene Chemie </a:t>
            </a:r>
            <a:r>
              <a:rPr lang="nl-NL" sz="1400" b="0" dirty="0">
                <a:solidFill>
                  <a:schemeClr val="tx1"/>
                </a:solidFill>
              </a:rPr>
              <a:t>binnen </a:t>
            </a:r>
            <a:r>
              <a:rPr lang="nl-NL" sz="1400" b="0" dirty="0" err="1">
                <a:solidFill>
                  <a:schemeClr val="tx1"/>
                </a:solidFill>
              </a:rPr>
              <a:t>GroenvermogenNL</a:t>
            </a:r>
            <a:r>
              <a:rPr lang="nl-NL" sz="1400" b="0" dirty="0">
                <a:solidFill>
                  <a:schemeClr val="tx1"/>
                </a:solidFill>
              </a:rPr>
              <a:t>. </a:t>
            </a:r>
          </a:p>
          <a:p>
            <a:endParaRPr lang="nl-NL" sz="1400" b="0" dirty="0">
              <a:solidFill>
                <a:schemeClr val="tx1"/>
              </a:solidFill>
            </a:endParaRPr>
          </a:p>
          <a:p>
            <a:pPr>
              <a:spcBef>
                <a:spcPts val="0"/>
              </a:spcBef>
            </a:pPr>
            <a:r>
              <a:rPr lang="nl-NL" sz="1400" dirty="0">
                <a:solidFill>
                  <a:schemeClr val="accent1"/>
                </a:solidFill>
              </a:rPr>
              <a:t>Voorwaarden van een DEI+-project</a:t>
            </a:r>
          </a:p>
          <a:p>
            <a:pPr marL="285750" indent="-285750">
              <a:buFont typeface="Arial" panose="020B0604020202020204" pitchFamily="34" charset="0"/>
              <a:buChar char="•"/>
            </a:pPr>
            <a:r>
              <a:rPr lang="nl-NL" sz="1400" dirty="0">
                <a:solidFill>
                  <a:schemeClr val="tx1"/>
                </a:solidFill>
              </a:rPr>
              <a:t>Type activiteiten: </a:t>
            </a:r>
            <a:r>
              <a:rPr lang="nl-NL" sz="1400" b="0" dirty="0">
                <a:solidFill>
                  <a:schemeClr val="tx1"/>
                </a:solidFill>
              </a:rPr>
              <a:t>Pilotprojecten of demonstratieprojecten voor innovatieve technieken.</a:t>
            </a:r>
            <a:endParaRPr lang="nl-NL" sz="1400" dirty="0">
              <a:solidFill>
                <a:schemeClr val="tx1"/>
              </a:solidFill>
            </a:endParaRPr>
          </a:p>
          <a:p>
            <a:pPr marL="285750" indent="-285750">
              <a:buFont typeface="Arial" panose="020B0604020202020204" pitchFamily="34" charset="0"/>
              <a:buChar char="•"/>
            </a:pPr>
            <a:r>
              <a:rPr lang="nl-NL" sz="1400" dirty="0">
                <a:solidFill>
                  <a:schemeClr val="tx1"/>
                </a:solidFill>
              </a:rPr>
              <a:t>Gewenste partners: </a:t>
            </a:r>
            <a:r>
              <a:rPr lang="nl-NL" sz="1400" b="0" dirty="0">
                <a:solidFill>
                  <a:schemeClr val="tx1"/>
                </a:solidFill>
              </a:rPr>
              <a:t>Geen voorkeur, maar alleen private partijen kunnen subsidie ontvangen.</a:t>
            </a:r>
            <a:endParaRPr lang="nl-NL" sz="1400" dirty="0">
              <a:solidFill>
                <a:schemeClr val="tx1"/>
              </a:solidFill>
            </a:endParaRPr>
          </a:p>
          <a:p>
            <a:pPr marL="285750" indent="-285750">
              <a:buFont typeface="Arial" panose="020B0604020202020204" pitchFamily="34" charset="0"/>
              <a:buChar char="•"/>
            </a:pPr>
            <a:r>
              <a:rPr lang="nl-NL" sz="1400" dirty="0">
                <a:solidFill>
                  <a:schemeClr val="tx1"/>
                </a:solidFill>
              </a:rPr>
              <a:t>Subsidiepercentage: </a:t>
            </a:r>
            <a:r>
              <a:rPr lang="nl-NL" sz="1400" b="0" dirty="0">
                <a:solidFill>
                  <a:schemeClr val="tx1"/>
                </a:solidFill>
              </a:rPr>
              <a:t>25-80%. </a:t>
            </a:r>
            <a:r>
              <a:rPr lang="en-US" sz="1400" b="0" dirty="0">
                <a:solidFill>
                  <a:schemeClr val="tx1"/>
                </a:solidFill>
              </a:rPr>
              <a:t>25% </a:t>
            </a:r>
            <a:r>
              <a:rPr lang="en-US" sz="1400" b="0" dirty="0" err="1">
                <a:solidFill>
                  <a:schemeClr val="tx1"/>
                </a:solidFill>
              </a:rPr>
              <a:t>voor</a:t>
            </a:r>
            <a:r>
              <a:rPr lang="en-US" sz="1400" b="0" dirty="0">
                <a:solidFill>
                  <a:schemeClr val="tx1"/>
                </a:solidFill>
              </a:rPr>
              <a:t> </a:t>
            </a:r>
            <a:r>
              <a:rPr lang="en-US" sz="1400" b="0" dirty="0" err="1">
                <a:solidFill>
                  <a:schemeClr val="tx1"/>
                </a:solidFill>
              </a:rPr>
              <a:t>pilotprojecten</a:t>
            </a:r>
            <a:r>
              <a:rPr lang="en-US" sz="1400" b="0" dirty="0">
                <a:solidFill>
                  <a:schemeClr val="tx1"/>
                </a:solidFill>
              </a:rPr>
              <a:t>, 30-50% </a:t>
            </a:r>
            <a:r>
              <a:rPr lang="en-US" sz="1400" b="0" dirty="0" err="1">
                <a:solidFill>
                  <a:schemeClr val="tx1"/>
                </a:solidFill>
              </a:rPr>
              <a:t>voor</a:t>
            </a:r>
            <a:r>
              <a:rPr lang="en-US" sz="1400" b="0" dirty="0">
                <a:solidFill>
                  <a:schemeClr val="tx1"/>
                </a:solidFill>
              </a:rPr>
              <a:t> </a:t>
            </a:r>
            <a:r>
              <a:rPr lang="en-US" sz="1400" b="0" dirty="0" err="1">
                <a:solidFill>
                  <a:schemeClr val="tx1"/>
                </a:solidFill>
              </a:rPr>
              <a:t>demonstratieprojecten</a:t>
            </a:r>
            <a:r>
              <a:rPr lang="en-US" sz="1400" b="0" dirty="0">
                <a:solidFill>
                  <a:schemeClr val="tx1"/>
                </a:solidFill>
              </a:rPr>
              <a:t>. 80% </a:t>
            </a:r>
            <a:r>
              <a:rPr lang="en-US" sz="1400" b="0" dirty="0" err="1">
                <a:solidFill>
                  <a:schemeClr val="tx1"/>
                </a:solidFill>
              </a:rPr>
              <a:t>niet-economische</a:t>
            </a:r>
            <a:r>
              <a:rPr lang="en-US" sz="1400" b="0" dirty="0">
                <a:solidFill>
                  <a:schemeClr val="tx1"/>
                </a:solidFill>
              </a:rPr>
              <a:t> </a:t>
            </a:r>
            <a:r>
              <a:rPr lang="en-US" sz="1400" b="0" dirty="0" err="1">
                <a:solidFill>
                  <a:schemeClr val="tx1"/>
                </a:solidFill>
              </a:rPr>
              <a:t>activiteiten</a:t>
            </a:r>
            <a:r>
              <a:rPr lang="en-US" sz="1400" b="0" dirty="0">
                <a:solidFill>
                  <a:schemeClr val="tx1"/>
                </a:solidFill>
              </a:rPr>
              <a:t> </a:t>
            </a:r>
            <a:r>
              <a:rPr lang="en-US" sz="1400" b="0" dirty="0" err="1">
                <a:solidFill>
                  <a:schemeClr val="tx1"/>
                </a:solidFill>
              </a:rPr>
              <a:t>onderzoeksorganisaties</a:t>
            </a:r>
            <a:r>
              <a:rPr lang="en-US" sz="1400" b="0" dirty="0">
                <a:solidFill>
                  <a:schemeClr val="tx1"/>
                </a:solidFill>
              </a:rPr>
              <a:t>. </a:t>
            </a:r>
          </a:p>
          <a:p>
            <a:pPr marL="285750" indent="-285750">
              <a:buFont typeface="Arial" panose="020B0604020202020204" pitchFamily="34" charset="0"/>
              <a:buChar char="•"/>
            </a:pPr>
            <a:r>
              <a:rPr lang="nl-NL" sz="1400" dirty="0">
                <a:solidFill>
                  <a:schemeClr val="tx1"/>
                </a:solidFill>
              </a:rPr>
              <a:t>Gemiddelde projectomvang: </a:t>
            </a:r>
            <a:r>
              <a:rPr lang="nl-NL" sz="1400" b="0" dirty="0">
                <a:solidFill>
                  <a:schemeClr val="tx1"/>
                </a:solidFill>
              </a:rPr>
              <a:t>Maximale subsidie is €9 miljoen tot €15 miljoen voor respectievelijk “</a:t>
            </a:r>
            <a:r>
              <a:rPr lang="nl-NL" sz="1400" b="0" dirty="0" err="1">
                <a:solidFill>
                  <a:schemeClr val="tx1"/>
                </a:solidFill>
              </a:rPr>
              <a:t>Aardgasloze</a:t>
            </a:r>
            <a:r>
              <a:rPr lang="nl-NL" sz="1400" b="0" dirty="0">
                <a:solidFill>
                  <a:schemeClr val="tx1"/>
                </a:solidFill>
              </a:rPr>
              <a:t> woningen, wijken en gebouwen” en “Waterstof &amp; Chemie en overige DEI+ thema’s”.</a:t>
            </a:r>
          </a:p>
          <a:p>
            <a:pPr marL="285750" indent="-285750">
              <a:buFont typeface="Arial" panose="020B0604020202020204" pitchFamily="34" charset="0"/>
              <a:buChar char="•"/>
            </a:pPr>
            <a:r>
              <a:rPr lang="nl-NL" sz="1400" dirty="0">
                <a:solidFill>
                  <a:schemeClr val="tx1"/>
                </a:solidFill>
              </a:rPr>
              <a:t>Aandachtspunten:</a:t>
            </a:r>
            <a:r>
              <a:rPr lang="nl-NL" sz="1400" b="0" dirty="0">
                <a:solidFill>
                  <a:schemeClr val="tx1"/>
                </a:solidFill>
              </a:rPr>
              <a:t> De maximale looptijd is 4 jaar. Het project dient uiterlijk 6 maanden na beschikking te beginnen. </a:t>
            </a:r>
          </a:p>
          <a:p>
            <a:pPr marL="285750" indent="-285750">
              <a:buFont typeface="Arial" panose="020B0604020202020204" pitchFamily="34" charset="0"/>
              <a:buChar char="•"/>
            </a:pPr>
            <a:r>
              <a:rPr lang="nl-NL" sz="1400" dirty="0">
                <a:solidFill>
                  <a:schemeClr val="tx1"/>
                </a:solidFill>
              </a:rPr>
              <a:t>Indiendata: </a:t>
            </a:r>
            <a:r>
              <a:rPr lang="en-US" sz="1400" b="0" dirty="0" err="1">
                <a:solidFill>
                  <a:schemeClr val="tx1"/>
                </a:solidFill>
              </a:rPr>
              <a:t>Jaarlijks</a:t>
            </a:r>
            <a:r>
              <a:rPr lang="en-US" sz="1400" b="0" dirty="0">
                <a:solidFill>
                  <a:schemeClr val="tx1"/>
                </a:solidFill>
              </a:rPr>
              <a:t> </a:t>
            </a:r>
            <a:r>
              <a:rPr lang="en-US" sz="1400" b="0" dirty="0" err="1">
                <a:solidFill>
                  <a:schemeClr val="tx1"/>
                </a:solidFill>
              </a:rPr>
              <a:t>nieuwe</a:t>
            </a:r>
            <a:r>
              <a:rPr lang="en-US" sz="1400" b="0" dirty="0">
                <a:solidFill>
                  <a:schemeClr val="tx1"/>
                </a:solidFill>
              </a:rPr>
              <a:t> </a:t>
            </a:r>
            <a:r>
              <a:rPr lang="en-US" sz="1400" b="0" dirty="0" err="1">
                <a:solidFill>
                  <a:schemeClr val="tx1"/>
                </a:solidFill>
              </a:rPr>
              <a:t>openstelling</a:t>
            </a:r>
            <a:r>
              <a:rPr lang="en-US" sz="1400" b="0" dirty="0">
                <a:solidFill>
                  <a:schemeClr val="tx1"/>
                </a:solidFill>
              </a:rPr>
              <a:t>, </a:t>
            </a:r>
            <a:r>
              <a:rPr lang="en-US" sz="1400" b="0" dirty="0" err="1">
                <a:solidFill>
                  <a:schemeClr val="tx1"/>
                </a:solidFill>
              </a:rPr>
              <a:t>dit</a:t>
            </a:r>
            <a:r>
              <a:rPr lang="en-US" sz="1400" b="0" dirty="0">
                <a:solidFill>
                  <a:schemeClr val="tx1"/>
                </a:solidFill>
              </a:rPr>
              <a:t> </a:t>
            </a:r>
            <a:r>
              <a:rPr lang="en-US" sz="1400" b="0" dirty="0" err="1">
                <a:solidFill>
                  <a:schemeClr val="tx1"/>
                </a:solidFill>
              </a:rPr>
              <a:t>jaar</a:t>
            </a:r>
            <a:r>
              <a:rPr lang="en-US" sz="1400" b="0" dirty="0">
                <a:solidFill>
                  <a:schemeClr val="tx1"/>
                </a:solidFill>
              </a:rPr>
              <a:t> is de </a:t>
            </a:r>
            <a:r>
              <a:rPr lang="en-US" sz="1400" b="0" dirty="0" err="1">
                <a:solidFill>
                  <a:schemeClr val="tx1"/>
                </a:solidFill>
              </a:rPr>
              <a:t>openstelling</a:t>
            </a:r>
            <a:r>
              <a:rPr lang="en-US" sz="1400" b="0" dirty="0">
                <a:solidFill>
                  <a:schemeClr val="tx1"/>
                </a:solidFill>
              </a:rPr>
              <a:t> </a:t>
            </a:r>
            <a:r>
              <a:rPr lang="en-US" sz="1400" b="0" dirty="0" err="1">
                <a:solidFill>
                  <a:schemeClr val="tx1"/>
                </a:solidFill>
              </a:rPr>
              <a:t>gesloten</a:t>
            </a:r>
            <a:r>
              <a:rPr lang="en-US" sz="1400" b="0" dirty="0">
                <a:solidFill>
                  <a:schemeClr val="tx1"/>
                </a:solidFill>
              </a:rPr>
              <a:t>. In 2024 </a:t>
            </a:r>
            <a:r>
              <a:rPr lang="en-US" sz="1400" b="0" dirty="0" err="1">
                <a:solidFill>
                  <a:schemeClr val="tx1"/>
                </a:solidFill>
              </a:rPr>
              <a:t>wordt</a:t>
            </a:r>
            <a:r>
              <a:rPr lang="en-US" sz="1400" b="0" dirty="0">
                <a:solidFill>
                  <a:schemeClr val="tx1"/>
                </a:solidFill>
              </a:rPr>
              <a:t> </a:t>
            </a:r>
            <a:r>
              <a:rPr lang="en-US" sz="1400" b="0" dirty="0" err="1">
                <a:solidFill>
                  <a:schemeClr val="tx1"/>
                </a:solidFill>
              </a:rPr>
              <a:t>een</a:t>
            </a:r>
            <a:r>
              <a:rPr lang="en-US" sz="1400" b="0" dirty="0">
                <a:solidFill>
                  <a:schemeClr val="tx1"/>
                </a:solidFill>
              </a:rPr>
              <a:t> </a:t>
            </a:r>
            <a:r>
              <a:rPr lang="en-US" sz="1400" b="0" dirty="0" err="1">
                <a:solidFill>
                  <a:schemeClr val="tx1"/>
                </a:solidFill>
              </a:rPr>
              <a:t>nieuwe</a:t>
            </a:r>
            <a:r>
              <a:rPr lang="en-US" sz="1400" b="0" dirty="0">
                <a:solidFill>
                  <a:schemeClr val="tx1"/>
                </a:solidFill>
              </a:rPr>
              <a:t> </a:t>
            </a:r>
            <a:r>
              <a:rPr lang="en-US" sz="1400" b="0" dirty="0" err="1">
                <a:solidFill>
                  <a:schemeClr val="tx1"/>
                </a:solidFill>
              </a:rPr>
              <a:t>openstelling</a:t>
            </a:r>
            <a:r>
              <a:rPr lang="en-US" sz="1400" b="0" dirty="0">
                <a:solidFill>
                  <a:schemeClr val="tx1"/>
                </a:solidFill>
              </a:rPr>
              <a:t> </a:t>
            </a:r>
            <a:r>
              <a:rPr lang="en-US" sz="1400" b="0" dirty="0" err="1">
                <a:solidFill>
                  <a:schemeClr val="tx1"/>
                </a:solidFill>
              </a:rPr>
              <a:t>verwacht</a:t>
            </a:r>
            <a:r>
              <a:rPr lang="en-US" sz="1400" b="0" dirty="0">
                <a:solidFill>
                  <a:schemeClr val="tx1"/>
                </a:solidFill>
              </a:rPr>
              <a:t>.</a:t>
            </a:r>
            <a:endParaRPr lang="nl-NL" sz="1400" b="0" dirty="0">
              <a:solidFill>
                <a:schemeClr val="tx1"/>
              </a:solidFill>
            </a:endParaRPr>
          </a:p>
        </p:txBody>
      </p:sp>
    </p:spTree>
    <p:extLst>
      <p:ext uri="{BB962C8B-B14F-4D97-AF65-F5344CB8AC3E}">
        <p14:creationId xmlns:p14="http://schemas.microsoft.com/office/powerpoint/2010/main" val="1121362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DEI+ aansluiting op programma</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5257800" cy="5129195"/>
          </a:xfrm>
        </p:spPr>
        <p:txBody>
          <a:bodyPr/>
          <a:lstStyle/>
          <a:p>
            <a:r>
              <a:rPr lang="nl-NL" sz="1400">
                <a:solidFill>
                  <a:schemeClr val="accent1"/>
                </a:solidFill>
              </a:rPr>
              <a:t>Voorbeelden subsidiabele activiteiten</a:t>
            </a:r>
            <a:endParaRPr lang="nl-NL" sz="1400" u="sng">
              <a:solidFill>
                <a:schemeClr val="accent1"/>
              </a:solidFill>
            </a:endParaRPr>
          </a:p>
          <a:p>
            <a:r>
              <a:rPr lang="nl-NL" sz="1400" u="sng">
                <a:solidFill>
                  <a:schemeClr val="tx1"/>
                </a:solidFill>
              </a:rPr>
              <a:t>Circulaire Economie</a:t>
            </a:r>
          </a:p>
          <a:p>
            <a:pPr marL="285750" indent="-285750" algn="l">
              <a:buFont typeface="Arial" panose="020B0604020202020204" pitchFamily="34" charset="0"/>
              <a:buChar char="•"/>
            </a:pPr>
            <a:r>
              <a:rPr lang="nl-NL" sz="1400" b="0">
                <a:latin typeface="Cera Pro"/>
              </a:rPr>
              <a:t>energie opwekken uit afval en het afval gebruiken als brand- of vulstof.</a:t>
            </a:r>
          </a:p>
          <a:p>
            <a:endParaRPr lang="nl-NL" sz="1400" u="sng">
              <a:solidFill>
                <a:schemeClr val="tx1"/>
              </a:solidFill>
            </a:endParaRPr>
          </a:p>
          <a:p>
            <a:r>
              <a:rPr lang="nl-NL" sz="1400" u="sng">
                <a:solidFill>
                  <a:schemeClr val="tx1"/>
                </a:solidFill>
              </a:rPr>
              <a:t>Hernieuwbare Energie*</a:t>
            </a:r>
          </a:p>
          <a:p>
            <a:pPr marL="285750" indent="-285750" algn="l">
              <a:buFont typeface="Arial" panose="020B0604020202020204" pitchFamily="34" charset="0"/>
              <a:buChar char="•"/>
            </a:pPr>
            <a:r>
              <a:rPr lang="nl-NL" sz="1400" b="0">
                <a:solidFill>
                  <a:schemeClr val="accent1"/>
                </a:solidFill>
              </a:rPr>
              <a:t>windenergie</a:t>
            </a:r>
          </a:p>
          <a:p>
            <a:pPr marL="285750" indent="-285750" algn="l">
              <a:buFont typeface="Arial" panose="020B0604020202020204" pitchFamily="34" charset="0"/>
              <a:buChar char="•"/>
            </a:pPr>
            <a:r>
              <a:rPr lang="nl-NL" sz="1400" b="0">
                <a:solidFill>
                  <a:schemeClr val="accent1"/>
                </a:solidFill>
              </a:rPr>
              <a:t>zonne-energie</a:t>
            </a:r>
          </a:p>
          <a:p>
            <a:pPr marL="285750" indent="-285750" algn="l">
              <a:buFont typeface="Arial" panose="020B0604020202020204" pitchFamily="34" charset="0"/>
              <a:buChar char="•"/>
            </a:pPr>
            <a:r>
              <a:rPr lang="nl-NL" sz="1400" b="0">
                <a:solidFill>
                  <a:schemeClr val="accent1"/>
                </a:solidFill>
              </a:rPr>
              <a:t>biomassa</a:t>
            </a:r>
          </a:p>
          <a:p>
            <a:r>
              <a:rPr lang="nl-NL" sz="1400" b="0">
                <a:latin typeface="Cera Pro"/>
              </a:rPr>
              <a:t>*Demonstratieprojecten voor of de productie van materialen en chemicaliën uit biomassa komen niet in aanmerking.</a:t>
            </a:r>
          </a:p>
          <a:p>
            <a:endParaRPr lang="nl-NL" sz="1400" b="0">
              <a:latin typeface="Cera Pro"/>
            </a:endParaRPr>
          </a:p>
          <a:p>
            <a:endParaRPr lang="nl-NL" sz="1400" b="0">
              <a:solidFill>
                <a:schemeClr val="accent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285750" indent="-285750">
              <a:buFont typeface="Arial" panose="020B0604020202020204" pitchFamily="34" charset="0"/>
              <a:buChar char="•"/>
            </a:pPr>
            <a:endParaRPr lang="nl-NL" sz="1400" b="0">
              <a:solidFill>
                <a:schemeClr val="tx1"/>
              </a:solidFill>
            </a:endParaRPr>
          </a:p>
          <a:p>
            <a:endParaRPr lang="nl-NL" sz="1400" b="0">
              <a:solidFill>
                <a:schemeClr val="tx1"/>
              </a:solidFill>
            </a:endParaRPr>
          </a:p>
        </p:txBody>
      </p:sp>
      <p:sp>
        <p:nvSpPr>
          <p:cNvPr id="3" name="Tijdelijke aanduiding voor inhoud 2">
            <a:extLst>
              <a:ext uri="{FF2B5EF4-FFF2-40B4-BE49-F238E27FC236}">
                <a16:creationId xmlns:a16="http://schemas.microsoft.com/office/drawing/2014/main" id="{D02E6ACF-DBAB-5825-6A96-34CD23F32082}"/>
              </a:ext>
            </a:extLst>
          </p:cNvPr>
          <p:cNvSpPr txBox="1">
            <a:spLocks/>
          </p:cNvSpPr>
          <p:nvPr/>
        </p:nvSpPr>
        <p:spPr>
          <a:xfrm>
            <a:off x="6096000" y="1057048"/>
            <a:ext cx="5257800" cy="5129195"/>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r>
              <a:rPr lang="nl-NL" sz="1400" u="sng">
                <a:solidFill>
                  <a:schemeClr val="tx1"/>
                </a:solidFill>
              </a:rPr>
              <a:t>Lokale infrastructuur</a:t>
            </a:r>
          </a:p>
          <a:p>
            <a:pPr marL="285750" indent="-285750">
              <a:buFont typeface="Arial" panose="020B0604020202020204" pitchFamily="34" charset="0"/>
              <a:buChar char="•"/>
            </a:pPr>
            <a:r>
              <a:rPr lang="nl-NL" sz="1400" b="0">
                <a:latin typeface="Cera Pro"/>
              </a:rPr>
              <a:t>Bijvoorbeeld een stoomnetwerk of een warmtenetwerk. Het moet gaan om een open infrastructuur waarop ook andere ondernemingen kunnen worden aangesloten.</a:t>
            </a:r>
          </a:p>
          <a:p>
            <a:pPr marL="285750" indent="-285750">
              <a:buFont typeface="Arial" panose="020B0604020202020204" pitchFamily="34" charset="0"/>
              <a:buChar char="•"/>
            </a:pPr>
            <a:r>
              <a:rPr lang="nl-NL" sz="1400" b="0">
                <a:latin typeface="Cera Pro"/>
              </a:rPr>
              <a:t>Lokale infrastructuurprojecten voor elektriciteit, gas of CO2 komen niet in aanmerking</a:t>
            </a:r>
          </a:p>
          <a:p>
            <a:endParaRPr lang="nl-NL" sz="1400" u="sng">
              <a:solidFill>
                <a:schemeClr val="tx1"/>
              </a:solidFill>
            </a:endParaRPr>
          </a:p>
          <a:p>
            <a:r>
              <a:rPr lang="nl-NL" sz="1400" u="sng">
                <a:solidFill>
                  <a:schemeClr val="tx1"/>
                </a:solidFill>
              </a:rPr>
              <a:t>Afvang, gebruik en opslag CO2 (CCUS) (alleen pilotprojecten). </a:t>
            </a:r>
          </a:p>
          <a:p>
            <a:pPr marL="285750" indent="-285750" algn="l">
              <a:buFont typeface="Arial" panose="020B0604020202020204" pitchFamily="34" charset="0"/>
              <a:buChar char="•"/>
            </a:pPr>
            <a:r>
              <a:rPr lang="nl-NL" sz="1400" b="0">
                <a:latin typeface="Cera Pro"/>
              </a:rPr>
              <a:t>Op dit moment doen we dit door de afgevangen CO2 aan kassen te leveren. Op de lange termijn gaan we de opslag van afgevangen CO2 breed mogelijk maken in de circulaire economie. </a:t>
            </a:r>
          </a:p>
          <a:p>
            <a:pPr marL="285750" indent="-285750" algn="l">
              <a:buFont typeface="Arial" panose="020B0604020202020204" pitchFamily="34" charset="0"/>
              <a:buChar char="•"/>
            </a:pPr>
            <a:r>
              <a:rPr lang="nl-NL" sz="1400" b="0">
                <a:latin typeface="Cera Pro"/>
              </a:rPr>
              <a:t>De regeling onderscheidt de volgende onderdelen van de keten: afvang, transport, hergebruik, opslag. </a:t>
            </a:r>
          </a:p>
          <a:p>
            <a:endParaRPr lang="nl-NL" sz="1400" b="0">
              <a:latin typeface="Cera Pro"/>
            </a:endParaRPr>
          </a:p>
          <a:p>
            <a:endParaRPr lang="nl-NL" sz="1400" b="0">
              <a:solidFill>
                <a:schemeClr val="accent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285750" indent="-285750">
              <a:buFont typeface="Arial" panose="020B0604020202020204" pitchFamily="34" charset="0"/>
              <a:buChar char="•"/>
            </a:pPr>
            <a:endParaRPr lang="nl-NL" sz="1400" b="0">
              <a:solidFill>
                <a:schemeClr val="tx1"/>
              </a:solidFill>
            </a:endParaRPr>
          </a:p>
          <a:p>
            <a:endParaRPr lang="nl-NL" sz="1400" b="0">
              <a:solidFill>
                <a:schemeClr val="tx1"/>
              </a:solidFill>
            </a:endParaRPr>
          </a:p>
        </p:txBody>
      </p:sp>
    </p:spTree>
    <p:extLst>
      <p:ext uri="{BB962C8B-B14F-4D97-AF65-F5344CB8AC3E}">
        <p14:creationId xmlns:p14="http://schemas.microsoft.com/office/powerpoint/2010/main" val="3604190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HER+ in het kort</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dirty="0">
                <a:solidFill>
                  <a:schemeClr val="accent1"/>
                </a:solidFill>
              </a:rPr>
              <a:t>Belangrijke informatie </a:t>
            </a:r>
            <a:endParaRPr lang="nl-NL" sz="1400" b="0" dirty="0">
              <a:solidFill>
                <a:schemeClr val="tx1"/>
              </a:solidFill>
            </a:endParaRPr>
          </a:p>
          <a:p>
            <a:pPr marL="285750" indent="-285750">
              <a:buFont typeface="Arial" panose="020B0604020202020204" pitchFamily="34" charset="0"/>
              <a:buChar char="•"/>
            </a:pPr>
            <a:r>
              <a:rPr lang="nl-NL" sz="1400" b="0" dirty="0">
                <a:solidFill>
                  <a:schemeClr val="tx1"/>
                </a:solidFill>
              </a:rPr>
              <a:t>Subsidie voor </a:t>
            </a:r>
            <a:r>
              <a:rPr lang="nl-NL" sz="1400" b="0" dirty="0">
                <a:solidFill>
                  <a:schemeClr val="accent1"/>
                </a:solidFill>
              </a:rPr>
              <a:t>innovatieprojecten</a:t>
            </a:r>
            <a:r>
              <a:rPr lang="nl-NL" sz="1400" b="0" dirty="0">
                <a:solidFill>
                  <a:schemeClr val="tx1"/>
                </a:solidFill>
              </a:rPr>
              <a:t> voor CO2-vermindering door de inzet van hernieuwbare (duurzame) energie of van CO2-besparende technieken. </a:t>
            </a:r>
          </a:p>
          <a:p>
            <a:endParaRPr lang="nl-NL" sz="1400" b="0" dirty="0">
              <a:solidFill>
                <a:schemeClr val="tx1"/>
              </a:solidFill>
            </a:endParaRPr>
          </a:p>
          <a:p>
            <a:pPr>
              <a:spcBef>
                <a:spcPts val="0"/>
              </a:spcBef>
            </a:pPr>
            <a:r>
              <a:rPr lang="nl-NL" sz="1400" dirty="0">
                <a:solidFill>
                  <a:schemeClr val="accent1"/>
                </a:solidFill>
              </a:rPr>
              <a:t>Voorwaarden van een HER+-project</a:t>
            </a:r>
          </a:p>
          <a:p>
            <a:pPr marL="285750" indent="-285750">
              <a:buFont typeface="Arial" panose="020B0604020202020204" pitchFamily="34" charset="0"/>
              <a:buChar char="•"/>
            </a:pPr>
            <a:r>
              <a:rPr lang="nl-NL" sz="1400" dirty="0">
                <a:solidFill>
                  <a:schemeClr val="tx1"/>
                </a:solidFill>
              </a:rPr>
              <a:t>Type activiteiten: </a:t>
            </a:r>
            <a:r>
              <a:rPr lang="nl-NL" sz="1400" b="0" dirty="0">
                <a:solidFill>
                  <a:schemeClr val="tx1"/>
                </a:solidFill>
              </a:rPr>
              <a:t>Industrieel onderzoek, experimentele ontwikkeling of energiedemonstratieprojecten.</a:t>
            </a:r>
          </a:p>
          <a:p>
            <a:pPr marL="285750" indent="-285750">
              <a:buFont typeface="Arial" panose="020B0604020202020204" pitchFamily="34" charset="0"/>
              <a:buChar char="•"/>
            </a:pPr>
            <a:r>
              <a:rPr lang="nl-NL" sz="1400" dirty="0">
                <a:solidFill>
                  <a:schemeClr val="tx1"/>
                </a:solidFill>
              </a:rPr>
              <a:t>Gewenste partners: </a:t>
            </a:r>
            <a:r>
              <a:rPr lang="nl-NL" sz="1400" b="0" dirty="0">
                <a:solidFill>
                  <a:schemeClr val="tx1"/>
                </a:solidFill>
              </a:rPr>
              <a:t>Alleen samenwerkingsverbanden met ten minste één ondernemer kunnen een subsidie aanvragen.</a:t>
            </a:r>
          </a:p>
          <a:p>
            <a:pPr marL="285750" indent="-285750">
              <a:buFont typeface="Arial" panose="020B0604020202020204" pitchFamily="34" charset="0"/>
              <a:buChar char="•"/>
            </a:pPr>
            <a:r>
              <a:rPr lang="nl-NL" sz="1400" dirty="0">
                <a:solidFill>
                  <a:schemeClr val="tx1"/>
                </a:solidFill>
              </a:rPr>
              <a:t>Subsidiepercentage:</a:t>
            </a:r>
            <a:r>
              <a:rPr lang="nl-NL" sz="1400" b="0" dirty="0">
                <a:solidFill>
                  <a:schemeClr val="tx1"/>
                </a:solidFill>
              </a:rPr>
              <a:t> 25-80%, Experimentele Ontwikkeling 25%, Industrieel Onderzoek 50%, Experimentele Ontwikkeling/Industrieel Onderzoek door onderzoeksorganisatie 80%, 30-45% op meerkosten voor demo. Daarnaast +10% voor middelgrote ondernemingen, +20% voor kleine ondernemingen en +10% i.s.m. kennisinstelling die publiceert.</a:t>
            </a:r>
          </a:p>
          <a:p>
            <a:pPr marL="285750" indent="-285750">
              <a:buFont typeface="Arial" panose="020B0604020202020204" pitchFamily="34" charset="0"/>
              <a:buChar char="•"/>
            </a:pPr>
            <a:r>
              <a:rPr lang="nl-NL" sz="1400" dirty="0">
                <a:solidFill>
                  <a:schemeClr val="tx1"/>
                </a:solidFill>
              </a:rPr>
              <a:t>Gemiddelde projectomvang: </a:t>
            </a:r>
            <a:r>
              <a:rPr lang="nl-NL" sz="1400" b="0" dirty="0">
                <a:solidFill>
                  <a:schemeClr val="tx1"/>
                </a:solidFill>
              </a:rPr>
              <a:t>Maximale subsidie is €6 miljoen.</a:t>
            </a:r>
          </a:p>
          <a:p>
            <a:pPr marL="285750" indent="-285750">
              <a:buFont typeface="Arial" panose="020B0604020202020204" pitchFamily="34" charset="0"/>
              <a:buChar char="•"/>
            </a:pPr>
            <a:r>
              <a:rPr lang="nl-NL" sz="1400" dirty="0">
                <a:solidFill>
                  <a:schemeClr val="tx1"/>
                </a:solidFill>
              </a:rPr>
              <a:t>Aandachtspunten:</a:t>
            </a:r>
            <a:r>
              <a:rPr lang="nl-NL" sz="1400" b="0" dirty="0">
                <a:solidFill>
                  <a:schemeClr val="tx1"/>
                </a:solidFill>
              </a:rPr>
              <a:t> De innovatieve technieken moeten besparen op toekomstige subsidie uitgaven. Daarvoor moet de besparing groter zijn dan het gevraagde subsidiebedrag. </a:t>
            </a:r>
          </a:p>
          <a:p>
            <a:pPr marL="285750" indent="-285750">
              <a:buFont typeface="Arial" panose="020B0604020202020204" pitchFamily="34" charset="0"/>
              <a:buChar char="•"/>
            </a:pPr>
            <a:r>
              <a:rPr lang="nl-NL" sz="1400" dirty="0">
                <a:solidFill>
                  <a:schemeClr val="tx1"/>
                </a:solidFill>
              </a:rPr>
              <a:t>Indiendata: </a:t>
            </a:r>
            <a:r>
              <a:rPr lang="en-US" sz="1400" b="0" dirty="0" err="1">
                <a:solidFill>
                  <a:schemeClr val="tx1"/>
                </a:solidFill>
              </a:rPr>
              <a:t>Jaarlijks</a:t>
            </a:r>
            <a:r>
              <a:rPr lang="en-US" sz="1400" b="0" dirty="0">
                <a:solidFill>
                  <a:schemeClr val="tx1"/>
                </a:solidFill>
              </a:rPr>
              <a:t> </a:t>
            </a:r>
            <a:r>
              <a:rPr lang="en-US" sz="1400" b="0" dirty="0" err="1">
                <a:solidFill>
                  <a:schemeClr val="tx1"/>
                </a:solidFill>
              </a:rPr>
              <a:t>nieuwe</a:t>
            </a:r>
            <a:r>
              <a:rPr lang="en-US" sz="1400" b="0" dirty="0">
                <a:solidFill>
                  <a:schemeClr val="tx1"/>
                </a:solidFill>
              </a:rPr>
              <a:t> </a:t>
            </a:r>
            <a:r>
              <a:rPr lang="en-US" sz="1400" b="0" dirty="0" err="1">
                <a:solidFill>
                  <a:schemeClr val="tx1"/>
                </a:solidFill>
              </a:rPr>
              <a:t>openstelling</a:t>
            </a:r>
            <a:r>
              <a:rPr lang="en-US" sz="1400" b="0" dirty="0">
                <a:solidFill>
                  <a:schemeClr val="tx1"/>
                </a:solidFill>
              </a:rPr>
              <a:t>, </a:t>
            </a:r>
            <a:r>
              <a:rPr lang="en-US" sz="1400" b="0" dirty="0" err="1">
                <a:solidFill>
                  <a:schemeClr val="tx1"/>
                </a:solidFill>
              </a:rPr>
              <a:t>dit</a:t>
            </a:r>
            <a:r>
              <a:rPr lang="en-US" sz="1400" b="0" dirty="0">
                <a:solidFill>
                  <a:schemeClr val="tx1"/>
                </a:solidFill>
              </a:rPr>
              <a:t> </a:t>
            </a:r>
            <a:r>
              <a:rPr lang="en-US" sz="1400" b="0" dirty="0" err="1">
                <a:solidFill>
                  <a:schemeClr val="tx1"/>
                </a:solidFill>
              </a:rPr>
              <a:t>jaar</a:t>
            </a:r>
            <a:r>
              <a:rPr lang="en-US" sz="1400" b="0" dirty="0">
                <a:solidFill>
                  <a:schemeClr val="tx1"/>
                </a:solidFill>
              </a:rPr>
              <a:t> is de </a:t>
            </a:r>
            <a:r>
              <a:rPr lang="en-US" sz="1400" b="0" dirty="0" err="1">
                <a:solidFill>
                  <a:schemeClr val="tx1"/>
                </a:solidFill>
              </a:rPr>
              <a:t>openstelling</a:t>
            </a:r>
            <a:r>
              <a:rPr lang="en-US" sz="1400" b="0" dirty="0">
                <a:solidFill>
                  <a:schemeClr val="tx1"/>
                </a:solidFill>
              </a:rPr>
              <a:t> </a:t>
            </a:r>
            <a:r>
              <a:rPr lang="en-US" sz="1400" b="0" dirty="0" err="1">
                <a:solidFill>
                  <a:schemeClr val="tx1"/>
                </a:solidFill>
              </a:rPr>
              <a:t>gesloten</a:t>
            </a:r>
            <a:r>
              <a:rPr lang="en-US" sz="1400" b="0" dirty="0">
                <a:solidFill>
                  <a:schemeClr val="tx1"/>
                </a:solidFill>
              </a:rPr>
              <a:t>. In 2024 </a:t>
            </a:r>
            <a:r>
              <a:rPr lang="en-US" sz="1400" b="0" dirty="0" err="1">
                <a:solidFill>
                  <a:schemeClr val="tx1"/>
                </a:solidFill>
              </a:rPr>
              <a:t>wordt</a:t>
            </a:r>
            <a:r>
              <a:rPr lang="en-US" sz="1400" b="0" dirty="0">
                <a:solidFill>
                  <a:schemeClr val="tx1"/>
                </a:solidFill>
              </a:rPr>
              <a:t> </a:t>
            </a:r>
            <a:r>
              <a:rPr lang="en-US" sz="1400" b="0" dirty="0" err="1">
                <a:solidFill>
                  <a:schemeClr val="tx1"/>
                </a:solidFill>
              </a:rPr>
              <a:t>een</a:t>
            </a:r>
            <a:r>
              <a:rPr lang="en-US" sz="1400" b="0" dirty="0">
                <a:solidFill>
                  <a:schemeClr val="tx1"/>
                </a:solidFill>
              </a:rPr>
              <a:t> </a:t>
            </a:r>
            <a:r>
              <a:rPr lang="en-US" sz="1400" b="0" dirty="0" err="1">
                <a:solidFill>
                  <a:schemeClr val="tx1"/>
                </a:solidFill>
              </a:rPr>
              <a:t>nieuwe</a:t>
            </a:r>
            <a:r>
              <a:rPr lang="en-US" sz="1400" b="0" dirty="0">
                <a:solidFill>
                  <a:schemeClr val="tx1"/>
                </a:solidFill>
              </a:rPr>
              <a:t> </a:t>
            </a:r>
            <a:r>
              <a:rPr lang="en-US" sz="1400" b="0" dirty="0" err="1">
                <a:solidFill>
                  <a:schemeClr val="tx1"/>
                </a:solidFill>
              </a:rPr>
              <a:t>openstelling</a:t>
            </a:r>
            <a:r>
              <a:rPr lang="en-US" sz="1400" b="0" dirty="0">
                <a:solidFill>
                  <a:schemeClr val="tx1"/>
                </a:solidFill>
              </a:rPr>
              <a:t> </a:t>
            </a:r>
            <a:r>
              <a:rPr lang="en-US" sz="1400" b="0" dirty="0" err="1">
                <a:solidFill>
                  <a:schemeClr val="tx1"/>
                </a:solidFill>
              </a:rPr>
              <a:t>verwacht</a:t>
            </a:r>
            <a:r>
              <a:rPr lang="en-US" sz="1400" b="0" dirty="0">
                <a:solidFill>
                  <a:schemeClr val="tx1"/>
                </a:solidFill>
              </a:rPr>
              <a:t>.</a:t>
            </a:r>
            <a:endParaRPr lang="nl-NL" sz="1400" b="0" dirty="0">
              <a:solidFill>
                <a:schemeClr val="tx1"/>
              </a:solidFill>
            </a:endParaRPr>
          </a:p>
        </p:txBody>
      </p:sp>
    </p:spTree>
    <p:extLst>
      <p:ext uri="{BB962C8B-B14F-4D97-AF65-F5344CB8AC3E}">
        <p14:creationId xmlns:p14="http://schemas.microsoft.com/office/powerpoint/2010/main" val="1488923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HER+ aansluiting op programma</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a:solidFill>
                  <a:schemeClr val="accent1"/>
                </a:solidFill>
              </a:rPr>
              <a:t>Voorbeelden subsidiabele activiteiten</a:t>
            </a:r>
            <a:endParaRPr lang="nl-NL" sz="1400" u="sng">
              <a:solidFill>
                <a:schemeClr val="accent1"/>
              </a:solidFill>
            </a:endParaRPr>
          </a:p>
          <a:p>
            <a:r>
              <a:rPr lang="nl-NL" sz="1400" u="sng">
                <a:solidFill>
                  <a:schemeClr val="tx1"/>
                </a:solidFill>
              </a:rPr>
              <a:t>Hernieuwbare Energiebronnen</a:t>
            </a:r>
          </a:p>
          <a:p>
            <a:pPr marL="285750" indent="-285750" algn="l">
              <a:buFont typeface="Arial" panose="020B0604020202020204" pitchFamily="34" charset="0"/>
              <a:buChar char="•"/>
            </a:pPr>
            <a:r>
              <a:rPr lang="nl-NL" sz="1400" b="0">
                <a:latin typeface="Cera Pro"/>
              </a:rPr>
              <a:t>energie uit water (waterkracht, </a:t>
            </a:r>
            <a:r>
              <a:rPr lang="nl-NL" sz="1400" b="0" err="1">
                <a:latin typeface="Cera Pro"/>
              </a:rPr>
              <a:t>aquathermie</a:t>
            </a:r>
            <a:r>
              <a:rPr lang="nl-NL" sz="1400" b="0">
                <a:latin typeface="Cera Pro"/>
              </a:rPr>
              <a:t>, osmose)</a:t>
            </a:r>
          </a:p>
          <a:p>
            <a:pPr marL="285750" indent="-285750" algn="l">
              <a:buFont typeface="Arial" panose="020B0604020202020204" pitchFamily="34" charset="0"/>
              <a:buChar char="•"/>
            </a:pPr>
            <a:r>
              <a:rPr lang="nl-NL" sz="1400" b="0">
                <a:solidFill>
                  <a:schemeClr val="accent1"/>
                </a:solidFill>
              </a:rPr>
              <a:t>zonne-energie</a:t>
            </a:r>
          </a:p>
          <a:p>
            <a:pPr marL="285750" indent="-285750" algn="l">
              <a:buFont typeface="Arial" panose="020B0604020202020204" pitchFamily="34" charset="0"/>
              <a:buChar char="•"/>
            </a:pPr>
            <a:r>
              <a:rPr lang="nl-NL" sz="1400" b="0">
                <a:latin typeface="Cera Pro"/>
              </a:rPr>
              <a:t>windenergie, geothermisch (bodem)</a:t>
            </a:r>
          </a:p>
          <a:p>
            <a:pPr marL="285750" indent="-285750" algn="l">
              <a:buFont typeface="Arial" panose="020B0604020202020204" pitchFamily="34" charset="0"/>
              <a:buChar char="•"/>
            </a:pPr>
            <a:r>
              <a:rPr lang="nl-NL" sz="1400" b="0">
                <a:latin typeface="Cera Pro"/>
              </a:rPr>
              <a:t>verbranding en vergassing van biomassa</a:t>
            </a:r>
          </a:p>
          <a:p>
            <a:pPr marL="285750" indent="-285750">
              <a:buFont typeface="Arial" panose="020B0604020202020204" pitchFamily="34" charset="0"/>
              <a:buChar char="•"/>
            </a:pPr>
            <a:r>
              <a:rPr lang="nl-NL" sz="1400" b="0">
                <a:solidFill>
                  <a:schemeClr val="accent1"/>
                </a:solidFill>
              </a:rPr>
              <a:t>vergisting van biomassa</a:t>
            </a:r>
          </a:p>
          <a:p>
            <a:pPr marL="285750" indent="-285750">
              <a:buFont typeface="Arial" panose="020B0604020202020204" pitchFamily="34" charset="0"/>
              <a:buChar char="•"/>
            </a:pPr>
            <a:endParaRPr lang="nl-NL" sz="1400" b="0">
              <a:solidFill>
                <a:schemeClr val="accent1"/>
              </a:solidFill>
            </a:endParaRPr>
          </a:p>
          <a:p>
            <a:r>
              <a:rPr lang="nl-NL" sz="1400" u="sng">
                <a:solidFill>
                  <a:schemeClr val="tx1"/>
                </a:solidFill>
              </a:rPr>
              <a:t>CO2-besparende technieken</a:t>
            </a:r>
          </a:p>
          <a:p>
            <a:pPr marL="285750" indent="-285750">
              <a:buFont typeface="Arial" panose="020B0604020202020204" pitchFamily="34" charset="0"/>
              <a:buChar char="•"/>
            </a:pPr>
            <a:r>
              <a:rPr lang="nl-NL" sz="1400" b="0">
                <a:latin typeface="Cera Pro"/>
              </a:rPr>
              <a:t>Waterstof door elektrolyse</a:t>
            </a:r>
          </a:p>
          <a:p>
            <a:pPr marL="285750" indent="-285750">
              <a:buFont typeface="Arial" panose="020B0604020202020204" pitchFamily="34" charset="0"/>
              <a:buChar char="•"/>
            </a:pPr>
            <a:r>
              <a:rPr lang="nl-NL" sz="1400" b="0">
                <a:latin typeface="Cera Pro"/>
              </a:rPr>
              <a:t>CO2-afvang en -gebruik</a:t>
            </a:r>
          </a:p>
          <a:p>
            <a:pPr marL="285750" indent="-285750">
              <a:buFont typeface="Arial" panose="020B0604020202020204" pitchFamily="34" charset="0"/>
              <a:buChar char="•"/>
            </a:pPr>
            <a:r>
              <a:rPr lang="nl-NL" sz="1400" b="0">
                <a:latin typeface="Cera Pro"/>
              </a:rPr>
              <a:t>Daglichtkas</a:t>
            </a:r>
          </a:p>
          <a:p>
            <a:pPr marL="285750" indent="-285750">
              <a:buFont typeface="Arial" panose="020B0604020202020204" pitchFamily="34" charset="0"/>
              <a:buChar char="•"/>
            </a:pPr>
            <a:r>
              <a:rPr lang="nl-NL" sz="1400" b="0">
                <a:latin typeface="Cera Pro"/>
              </a:rPr>
              <a:t>Restwarmte</a:t>
            </a:r>
          </a:p>
          <a:p>
            <a:endParaRPr lang="nl-NL" sz="1400" b="0">
              <a:solidFill>
                <a:schemeClr val="accent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342900" indent="-342900">
              <a:buFont typeface="Arial" panose="020B0604020202020204" pitchFamily="34" charset="0"/>
              <a:buChar char="•"/>
            </a:pPr>
            <a:endParaRPr lang="nl-NL" sz="1400" b="0">
              <a:solidFill>
                <a:schemeClr val="tx1"/>
              </a:solidFill>
            </a:endParaRPr>
          </a:p>
          <a:p>
            <a:pPr marL="285750" indent="-285750">
              <a:buFont typeface="Arial" panose="020B0604020202020204" pitchFamily="34" charset="0"/>
              <a:buChar char="•"/>
            </a:pPr>
            <a:endParaRPr lang="nl-NL" sz="1400" b="0">
              <a:solidFill>
                <a:schemeClr val="tx1"/>
              </a:solidFill>
            </a:endParaRPr>
          </a:p>
          <a:p>
            <a:endParaRPr lang="nl-NL" sz="1400" b="0">
              <a:solidFill>
                <a:schemeClr val="tx1"/>
              </a:solidFill>
            </a:endParaRPr>
          </a:p>
        </p:txBody>
      </p:sp>
    </p:spTree>
    <p:extLst>
      <p:ext uri="{BB962C8B-B14F-4D97-AF65-F5344CB8AC3E}">
        <p14:creationId xmlns:p14="http://schemas.microsoft.com/office/powerpoint/2010/main" val="182750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3D56A-AB06-4434-A6B0-05AB1CC4C48F}"/>
              </a:ext>
            </a:extLst>
          </p:cNvPr>
          <p:cNvSpPr>
            <a:spLocks noGrp="1"/>
          </p:cNvSpPr>
          <p:nvPr>
            <p:ph type="title"/>
          </p:nvPr>
        </p:nvSpPr>
        <p:spPr/>
        <p:txBody>
          <a:bodyPr/>
          <a:lstStyle/>
          <a:p>
            <a:r>
              <a:rPr lang="nl-NL" b="1">
                <a:latin typeface="Cera Pro Black" panose="020B0604020202020204" charset="0"/>
                <a:cs typeface="Cera Pro Black" panose="020B0604020202020204" charset="0"/>
              </a:rPr>
              <a:t>Het landschap navigeren</a:t>
            </a:r>
          </a:p>
        </p:txBody>
      </p:sp>
      <p:pic>
        <p:nvPicPr>
          <p:cNvPr id="4" name="Afbeelding 3">
            <a:extLst>
              <a:ext uri="{FF2B5EF4-FFF2-40B4-BE49-F238E27FC236}">
                <a16:creationId xmlns:a16="http://schemas.microsoft.com/office/drawing/2014/main" id="{1B37810B-3C10-41DB-BD7A-A9F0CE132073}"/>
              </a:ext>
            </a:extLst>
          </p:cNvPr>
          <p:cNvPicPr>
            <a:picLocks noChangeAspect="1"/>
          </p:cNvPicPr>
          <p:nvPr/>
        </p:nvPicPr>
        <p:blipFill>
          <a:blip r:embed="rId3"/>
          <a:stretch>
            <a:fillRect/>
          </a:stretch>
        </p:blipFill>
        <p:spPr>
          <a:xfrm>
            <a:off x="147919" y="6279246"/>
            <a:ext cx="1164513" cy="520052"/>
          </a:xfrm>
          <a:prstGeom prst="rect">
            <a:avLst/>
          </a:prstGeom>
        </p:spPr>
      </p:pic>
      <p:grpSp>
        <p:nvGrpSpPr>
          <p:cNvPr id="31" name="Groep 30">
            <a:extLst>
              <a:ext uri="{FF2B5EF4-FFF2-40B4-BE49-F238E27FC236}">
                <a16:creationId xmlns:a16="http://schemas.microsoft.com/office/drawing/2014/main" id="{522C3DA1-B8C4-4110-B943-30C9AF2F721D}"/>
              </a:ext>
            </a:extLst>
          </p:cNvPr>
          <p:cNvGrpSpPr/>
          <p:nvPr/>
        </p:nvGrpSpPr>
        <p:grpSpPr>
          <a:xfrm>
            <a:off x="470813" y="2418102"/>
            <a:ext cx="11383744" cy="2083198"/>
            <a:chOff x="470813" y="2418102"/>
            <a:chExt cx="11383744" cy="2083198"/>
          </a:xfrm>
        </p:grpSpPr>
        <p:sp>
          <p:nvSpPr>
            <p:cNvPr id="8" name="Rechthoek 7">
              <a:extLst>
                <a:ext uri="{FF2B5EF4-FFF2-40B4-BE49-F238E27FC236}">
                  <a16:creationId xmlns:a16="http://schemas.microsoft.com/office/drawing/2014/main" id="{3BB6339E-F866-47F1-8E11-CEFA49BFC9EE}"/>
                </a:ext>
              </a:extLst>
            </p:cNvPr>
            <p:cNvSpPr/>
            <p:nvPr/>
          </p:nvSpPr>
          <p:spPr>
            <a:xfrm>
              <a:off x="470813" y="2418102"/>
              <a:ext cx="1929464" cy="8419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b="1">
                  <a:solidFill>
                    <a:schemeClr val="tx1"/>
                  </a:solidFill>
                  <a:latin typeface="Cera Pro" panose="00000400000000000000" pitchFamily="2" charset="0"/>
                </a:rPr>
                <a:t>Projectidee</a:t>
              </a:r>
            </a:p>
          </p:txBody>
        </p:sp>
        <p:sp>
          <p:nvSpPr>
            <p:cNvPr id="9" name="Rechthoek 8">
              <a:extLst>
                <a:ext uri="{FF2B5EF4-FFF2-40B4-BE49-F238E27FC236}">
                  <a16:creationId xmlns:a16="http://schemas.microsoft.com/office/drawing/2014/main" id="{4E641B59-1AB2-41AB-8B87-43328EDF7083}"/>
                </a:ext>
              </a:extLst>
            </p:cNvPr>
            <p:cNvSpPr/>
            <p:nvPr/>
          </p:nvSpPr>
          <p:spPr>
            <a:xfrm>
              <a:off x="3634101" y="2418102"/>
              <a:ext cx="1929464" cy="8419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b="1">
                  <a:solidFill>
                    <a:schemeClr val="tx1"/>
                  </a:solidFill>
                  <a:latin typeface="Cera Pro" panose="00000400000000000000" pitchFamily="2" charset="0"/>
                </a:rPr>
                <a:t>Landschap</a:t>
              </a:r>
            </a:p>
          </p:txBody>
        </p:sp>
        <p:sp>
          <p:nvSpPr>
            <p:cNvPr id="10" name="Rechthoek 9">
              <a:extLst>
                <a:ext uri="{FF2B5EF4-FFF2-40B4-BE49-F238E27FC236}">
                  <a16:creationId xmlns:a16="http://schemas.microsoft.com/office/drawing/2014/main" id="{20F3805E-3A94-43FC-9D9E-47B8ADF2DCA9}"/>
                </a:ext>
              </a:extLst>
            </p:cNvPr>
            <p:cNvSpPr/>
            <p:nvPr/>
          </p:nvSpPr>
          <p:spPr>
            <a:xfrm>
              <a:off x="6781104" y="2418102"/>
              <a:ext cx="1929465" cy="8419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b="1">
                  <a:solidFill>
                    <a:schemeClr val="tx1"/>
                  </a:solidFill>
                  <a:latin typeface="Cera Pro" panose="00000400000000000000" pitchFamily="2" charset="0"/>
                </a:rPr>
                <a:t>Programma</a:t>
              </a:r>
            </a:p>
          </p:txBody>
        </p:sp>
        <p:sp>
          <p:nvSpPr>
            <p:cNvPr id="11" name="Rechthoek 10">
              <a:extLst>
                <a:ext uri="{FF2B5EF4-FFF2-40B4-BE49-F238E27FC236}">
                  <a16:creationId xmlns:a16="http://schemas.microsoft.com/office/drawing/2014/main" id="{439D05EF-AAFC-4C8A-ACDA-A1F6D816FAB6}"/>
                </a:ext>
              </a:extLst>
            </p:cNvPr>
            <p:cNvSpPr/>
            <p:nvPr/>
          </p:nvSpPr>
          <p:spPr>
            <a:xfrm>
              <a:off x="9925092" y="2418102"/>
              <a:ext cx="1929465" cy="8419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b="1">
                  <a:solidFill>
                    <a:schemeClr val="tx1"/>
                  </a:solidFill>
                  <a:latin typeface="Cera Pro" panose="00000400000000000000" pitchFamily="2" charset="0"/>
                </a:rPr>
                <a:t>Openstelling</a:t>
              </a:r>
            </a:p>
          </p:txBody>
        </p:sp>
        <p:sp>
          <p:nvSpPr>
            <p:cNvPr id="26" name="Pijl: rechts 25">
              <a:extLst>
                <a:ext uri="{FF2B5EF4-FFF2-40B4-BE49-F238E27FC236}">
                  <a16:creationId xmlns:a16="http://schemas.microsoft.com/office/drawing/2014/main" id="{65ED45ED-A0FD-4447-A85C-7D22909DE6FE}"/>
                </a:ext>
              </a:extLst>
            </p:cNvPr>
            <p:cNvSpPr/>
            <p:nvPr/>
          </p:nvSpPr>
          <p:spPr>
            <a:xfrm>
              <a:off x="5558137" y="2714154"/>
              <a:ext cx="1222968" cy="270346"/>
            </a:xfrm>
            <a:prstGeom prst="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sp>
          <p:nvSpPr>
            <p:cNvPr id="27" name="Pijl: rechts 26">
              <a:extLst>
                <a:ext uri="{FF2B5EF4-FFF2-40B4-BE49-F238E27FC236}">
                  <a16:creationId xmlns:a16="http://schemas.microsoft.com/office/drawing/2014/main" id="{72BF49D4-508B-49D4-9DED-E9DE41128C63}"/>
                </a:ext>
              </a:extLst>
            </p:cNvPr>
            <p:cNvSpPr/>
            <p:nvPr/>
          </p:nvSpPr>
          <p:spPr>
            <a:xfrm>
              <a:off x="2405705" y="2703915"/>
              <a:ext cx="1222968" cy="270346"/>
            </a:xfrm>
            <a:prstGeom prst="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sp>
          <p:nvSpPr>
            <p:cNvPr id="29" name="Rechthoek 28">
              <a:extLst>
                <a:ext uri="{FF2B5EF4-FFF2-40B4-BE49-F238E27FC236}">
                  <a16:creationId xmlns:a16="http://schemas.microsoft.com/office/drawing/2014/main" id="{F08DFA9A-C62A-40DF-9ECA-5DF781634C58}"/>
                </a:ext>
              </a:extLst>
            </p:cNvPr>
            <p:cNvSpPr/>
            <p:nvPr/>
          </p:nvSpPr>
          <p:spPr>
            <a:xfrm>
              <a:off x="1600500" y="3429000"/>
              <a:ext cx="2692102" cy="10723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t"/>
            <a:lstStyle/>
            <a:p>
              <a:pPr algn="ctr"/>
              <a:r>
                <a:rPr lang="nl-NL" b="1">
                  <a:latin typeface="Cera Pro" panose="00000400000000000000" pitchFamily="2" charset="0"/>
                </a:rPr>
                <a:t>Eerste kompas:</a:t>
              </a:r>
            </a:p>
            <a:p>
              <a:pPr algn="ctr"/>
              <a:endParaRPr lang="nl-NL" b="1">
                <a:latin typeface="Cera Pro" panose="00000400000000000000" pitchFamily="2" charset="0"/>
              </a:endParaRPr>
            </a:p>
            <a:p>
              <a:pPr algn="ctr"/>
              <a:r>
                <a:rPr lang="nl-NL" b="1" i="1">
                  <a:latin typeface="Cera Pro" panose="00000400000000000000" pitchFamily="2" charset="0"/>
                </a:rPr>
                <a:t>Europese meerwaarde</a:t>
              </a:r>
            </a:p>
            <a:p>
              <a:pPr algn="ctr"/>
              <a:endParaRPr lang="nl-NL" b="1">
                <a:latin typeface="Cera Pro" panose="00000400000000000000" pitchFamily="2" charset="0"/>
              </a:endParaRPr>
            </a:p>
          </p:txBody>
        </p:sp>
        <p:sp>
          <p:nvSpPr>
            <p:cNvPr id="28" name="Pijl: rechts 27">
              <a:extLst>
                <a:ext uri="{FF2B5EF4-FFF2-40B4-BE49-F238E27FC236}">
                  <a16:creationId xmlns:a16="http://schemas.microsoft.com/office/drawing/2014/main" id="{D41CC585-D3CF-45FA-BC05-C1D952F800A9}"/>
                </a:ext>
              </a:extLst>
            </p:cNvPr>
            <p:cNvSpPr/>
            <p:nvPr/>
          </p:nvSpPr>
          <p:spPr>
            <a:xfrm>
              <a:off x="8705140" y="2714154"/>
              <a:ext cx="1222968" cy="270346"/>
            </a:xfrm>
            <a:prstGeom prst="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pic>
          <p:nvPicPr>
            <p:cNvPr id="1028" name="Picture 4" descr="Kompas | Gratis Iconen">
              <a:extLst>
                <a:ext uri="{FF2B5EF4-FFF2-40B4-BE49-F238E27FC236}">
                  <a16:creationId xmlns:a16="http://schemas.microsoft.com/office/drawing/2014/main" id="{6189FD56-13F7-4762-BFA7-09EFF40D4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609" y="3015573"/>
              <a:ext cx="389884" cy="437321"/>
            </a:xfrm>
            <a:prstGeom prst="rect">
              <a:avLst/>
            </a:prstGeom>
            <a:noFill/>
            <a:extLst>
              <a:ext uri="{909E8E84-426E-40DD-AFC4-6F175D3DCCD1}">
                <a14:hiddenFill xmlns:a14="http://schemas.microsoft.com/office/drawing/2010/main">
                  <a:solidFill>
                    <a:srgbClr val="FFFFFF"/>
                  </a:solidFill>
                </a14:hiddenFill>
              </a:ext>
            </a:extLst>
          </p:spPr>
        </p:pic>
        <p:sp>
          <p:nvSpPr>
            <p:cNvPr id="32" name="Rechthoek 31">
              <a:extLst>
                <a:ext uri="{FF2B5EF4-FFF2-40B4-BE49-F238E27FC236}">
                  <a16:creationId xmlns:a16="http://schemas.microsoft.com/office/drawing/2014/main" id="{0B09A326-009F-4C76-B2EF-8552B9B98823}"/>
                </a:ext>
              </a:extLst>
            </p:cNvPr>
            <p:cNvSpPr/>
            <p:nvPr/>
          </p:nvSpPr>
          <p:spPr>
            <a:xfrm>
              <a:off x="4824776" y="3429000"/>
              <a:ext cx="2692102" cy="10723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t"/>
            <a:lstStyle/>
            <a:p>
              <a:pPr algn="ctr"/>
              <a:r>
                <a:rPr lang="nl-NL" b="1">
                  <a:latin typeface="Cera Pro" panose="00000400000000000000" pitchFamily="2" charset="0"/>
                </a:rPr>
                <a:t>Tweede kompas:</a:t>
              </a:r>
            </a:p>
            <a:p>
              <a:pPr algn="ctr"/>
              <a:endParaRPr lang="nl-NL" b="1">
                <a:latin typeface="Cera Pro" panose="00000400000000000000" pitchFamily="2" charset="0"/>
              </a:endParaRPr>
            </a:p>
            <a:p>
              <a:pPr algn="ctr"/>
              <a:r>
                <a:rPr lang="nl-NL" b="1" i="1">
                  <a:latin typeface="Cera Pro" panose="00000400000000000000" pitchFamily="2" charset="0"/>
                </a:rPr>
                <a:t>Inhoud, financiering en geografie</a:t>
              </a:r>
            </a:p>
            <a:p>
              <a:pPr algn="ctr"/>
              <a:endParaRPr lang="nl-NL" b="1">
                <a:latin typeface="Cera Pro" panose="00000400000000000000" pitchFamily="2" charset="0"/>
              </a:endParaRPr>
            </a:p>
          </p:txBody>
        </p:sp>
        <p:pic>
          <p:nvPicPr>
            <p:cNvPr id="33" name="Picture 4" descr="Kompas | Gratis Iconen">
              <a:extLst>
                <a:ext uri="{FF2B5EF4-FFF2-40B4-BE49-F238E27FC236}">
                  <a16:creationId xmlns:a16="http://schemas.microsoft.com/office/drawing/2014/main" id="{A7533336-28D8-4544-9FF8-9EA7EE0CD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885" y="3015573"/>
              <a:ext cx="389884" cy="437321"/>
            </a:xfrm>
            <a:prstGeom prst="rect">
              <a:avLst/>
            </a:prstGeom>
            <a:noFill/>
            <a:extLst>
              <a:ext uri="{909E8E84-426E-40DD-AFC4-6F175D3DCCD1}">
                <a14:hiddenFill xmlns:a14="http://schemas.microsoft.com/office/drawing/2010/main">
                  <a:solidFill>
                    <a:srgbClr val="FFFFFF"/>
                  </a:solidFill>
                </a14:hiddenFill>
              </a:ext>
            </a:extLst>
          </p:spPr>
        </p:pic>
        <p:sp>
          <p:nvSpPr>
            <p:cNvPr id="34" name="Rechthoek 33">
              <a:extLst>
                <a:ext uri="{FF2B5EF4-FFF2-40B4-BE49-F238E27FC236}">
                  <a16:creationId xmlns:a16="http://schemas.microsoft.com/office/drawing/2014/main" id="{2EF5BD15-F84F-466E-AC76-F6EE3B0E9391}"/>
                </a:ext>
              </a:extLst>
            </p:cNvPr>
            <p:cNvSpPr/>
            <p:nvPr/>
          </p:nvSpPr>
          <p:spPr>
            <a:xfrm>
              <a:off x="7950488" y="3429000"/>
              <a:ext cx="2692102" cy="10723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t"/>
            <a:lstStyle/>
            <a:p>
              <a:pPr algn="ctr"/>
              <a:r>
                <a:rPr lang="nl-NL" b="1">
                  <a:latin typeface="Cera Pro" panose="00000400000000000000" pitchFamily="2" charset="0"/>
                </a:rPr>
                <a:t>Derde kompas:</a:t>
              </a:r>
            </a:p>
            <a:p>
              <a:pPr algn="ctr"/>
              <a:endParaRPr lang="nl-NL" b="1">
                <a:latin typeface="Cera Pro" panose="00000400000000000000" pitchFamily="2" charset="0"/>
              </a:endParaRPr>
            </a:p>
            <a:p>
              <a:pPr algn="ctr"/>
              <a:r>
                <a:rPr lang="nl-NL" b="1" i="1">
                  <a:latin typeface="Cera Pro" panose="00000400000000000000" pitchFamily="2" charset="0"/>
                </a:rPr>
                <a:t>Voorwaarden en activiteiten</a:t>
              </a:r>
            </a:p>
            <a:p>
              <a:pPr algn="ctr"/>
              <a:endParaRPr lang="nl-NL" b="1">
                <a:latin typeface="Cera Pro" panose="00000400000000000000" pitchFamily="2" charset="0"/>
              </a:endParaRPr>
            </a:p>
          </p:txBody>
        </p:sp>
        <p:pic>
          <p:nvPicPr>
            <p:cNvPr id="35" name="Picture 4" descr="Kompas | Gratis Iconen">
              <a:extLst>
                <a:ext uri="{FF2B5EF4-FFF2-40B4-BE49-F238E27FC236}">
                  <a16:creationId xmlns:a16="http://schemas.microsoft.com/office/drawing/2014/main" id="{65AC818B-ED9C-4F8E-B75B-F4FC8261EE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597" y="3015573"/>
              <a:ext cx="389884" cy="43732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jdelijke aanduiding voor inhoud 2">
            <a:extLst>
              <a:ext uri="{FF2B5EF4-FFF2-40B4-BE49-F238E27FC236}">
                <a16:creationId xmlns:a16="http://schemas.microsoft.com/office/drawing/2014/main" id="{5975F57C-813E-50D5-DA5A-65A13EA7AA1F}"/>
              </a:ext>
            </a:extLst>
          </p:cNvPr>
          <p:cNvSpPr>
            <a:spLocks noGrp="1"/>
          </p:cNvSpPr>
          <p:nvPr>
            <p:ph idx="1"/>
          </p:nvPr>
        </p:nvSpPr>
        <p:spPr>
          <a:xfrm>
            <a:off x="1423169" y="4785358"/>
            <a:ext cx="3046763" cy="2013940"/>
          </a:xfrm>
        </p:spPr>
        <p:txBody>
          <a:bodyPr/>
          <a:lstStyle/>
          <a:p>
            <a:pPr marL="457200" indent="-457200">
              <a:buFont typeface="Arial" panose="020B0604020202020204" pitchFamily="34" charset="0"/>
              <a:buChar char="•"/>
            </a:pPr>
            <a:r>
              <a:rPr lang="nl-NL" sz="1400" b="0" dirty="0"/>
              <a:t>Is het EU-waardig?</a:t>
            </a:r>
          </a:p>
          <a:p>
            <a:pPr marL="457200" indent="-457200">
              <a:buFont typeface="Arial" panose="020B0604020202020204" pitchFamily="34" charset="0"/>
              <a:buChar char="•"/>
            </a:pPr>
            <a:r>
              <a:rPr lang="nl-NL" sz="1400" b="0" dirty="0"/>
              <a:t>Aansluiting met Europese beleidsagenda</a:t>
            </a:r>
          </a:p>
          <a:p>
            <a:pPr marL="457200" indent="-457200">
              <a:buFont typeface="Arial" panose="020B0604020202020204" pitchFamily="34" charset="0"/>
              <a:buChar char="•"/>
            </a:pPr>
            <a:r>
              <a:rPr lang="nl-NL" sz="1400" b="0" dirty="0"/>
              <a:t>Oplossingen en / of resultaten met meerwaarde voor andere partijen</a:t>
            </a:r>
          </a:p>
        </p:txBody>
      </p:sp>
      <p:sp>
        <p:nvSpPr>
          <p:cNvPr id="5" name="Tijdelijke aanduiding voor inhoud 2">
            <a:extLst>
              <a:ext uri="{FF2B5EF4-FFF2-40B4-BE49-F238E27FC236}">
                <a16:creationId xmlns:a16="http://schemas.microsoft.com/office/drawing/2014/main" id="{C46D112B-DEAF-CD33-3CAB-8E52A102A377}"/>
              </a:ext>
            </a:extLst>
          </p:cNvPr>
          <p:cNvSpPr txBox="1">
            <a:spLocks/>
          </p:cNvSpPr>
          <p:nvPr/>
        </p:nvSpPr>
        <p:spPr>
          <a:xfrm>
            <a:off x="4598833" y="4785360"/>
            <a:ext cx="3362770" cy="2013938"/>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pPr marL="457200" indent="-457200">
              <a:buFont typeface="Arial" panose="020B0604020202020204" pitchFamily="34" charset="0"/>
              <a:buChar char="•"/>
            </a:pPr>
            <a:r>
              <a:rPr lang="nl-NL" sz="1400" b="0" dirty="0"/>
              <a:t>Inbedding inhoud: thematische aansluiting van project op landschap </a:t>
            </a:r>
          </a:p>
          <a:p>
            <a:pPr marL="457200" indent="-457200">
              <a:buFont typeface="Arial" panose="020B0604020202020204" pitchFamily="34" charset="0"/>
              <a:buChar char="•"/>
            </a:pPr>
            <a:r>
              <a:rPr lang="nl-NL" sz="1400" b="0" dirty="0"/>
              <a:t>Welk type financiering?</a:t>
            </a:r>
          </a:p>
          <a:p>
            <a:pPr marL="457200" indent="-457200">
              <a:buFont typeface="Arial" panose="020B0604020202020204" pitchFamily="34" charset="0"/>
              <a:buChar char="•"/>
            </a:pPr>
            <a:r>
              <a:rPr lang="nl-NL" sz="1400" b="0" dirty="0"/>
              <a:t>Waar en met wie wordt het project uitgevoerd?</a:t>
            </a:r>
          </a:p>
        </p:txBody>
      </p:sp>
      <p:sp>
        <p:nvSpPr>
          <p:cNvPr id="6" name="Tijdelijke aanduiding voor inhoud 2">
            <a:extLst>
              <a:ext uri="{FF2B5EF4-FFF2-40B4-BE49-F238E27FC236}">
                <a16:creationId xmlns:a16="http://schemas.microsoft.com/office/drawing/2014/main" id="{2769428C-0DF1-6A01-5503-9F4642AFF658}"/>
              </a:ext>
            </a:extLst>
          </p:cNvPr>
          <p:cNvSpPr txBox="1">
            <a:spLocks/>
          </p:cNvSpPr>
          <p:nvPr/>
        </p:nvSpPr>
        <p:spPr>
          <a:xfrm>
            <a:off x="8076728" y="4785358"/>
            <a:ext cx="2692103" cy="2013939"/>
          </a:xfrm>
          <a:prstGeom prst="rect">
            <a:avLst/>
          </a:prstGeom>
        </p:spPr>
        <p:txBody>
          <a:bodyPr vert="horz" lIns="91440" tIns="45720" rIns="91440" bIns="45720" rtlCol="0">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pPr marL="457200" indent="-457200">
              <a:buFont typeface="Arial" panose="020B0604020202020204" pitchFamily="34" charset="0"/>
              <a:buChar char="•"/>
            </a:pPr>
            <a:r>
              <a:rPr lang="nl-NL" sz="1400" b="0" dirty="0"/>
              <a:t>Projectselectie en type openstelling</a:t>
            </a:r>
          </a:p>
          <a:p>
            <a:pPr marL="457200" indent="-457200">
              <a:buFont typeface="Arial" panose="020B0604020202020204" pitchFamily="34" charset="0"/>
              <a:buChar char="•"/>
            </a:pPr>
            <a:r>
              <a:rPr lang="nl-NL" sz="1400" b="0" dirty="0"/>
              <a:t>Activiteiten, timing, subsidievoorwaarden</a:t>
            </a:r>
          </a:p>
        </p:txBody>
      </p:sp>
    </p:spTree>
    <p:extLst>
      <p:ext uri="{BB962C8B-B14F-4D97-AF65-F5344CB8AC3E}">
        <p14:creationId xmlns:p14="http://schemas.microsoft.com/office/powerpoint/2010/main" val="1162198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a:solidFill>
                  <a:schemeClr val="bg1"/>
                </a:solidFill>
                <a:latin typeface="Cera Pro Black" panose="020B0604020202020204" charset="0"/>
                <a:cs typeface="Cera Pro Black" panose="020B0604020202020204" charset="0"/>
              </a:rPr>
              <a:t>Regio Deals</a:t>
            </a:r>
          </a:p>
        </p:txBody>
      </p:sp>
    </p:spTree>
    <p:extLst>
      <p:ext uri="{BB962C8B-B14F-4D97-AF65-F5344CB8AC3E}">
        <p14:creationId xmlns:p14="http://schemas.microsoft.com/office/powerpoint/2010/main" val="2514388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Regio Deals in het kort</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dirty="0">
                <a:solidFill>
                  <a:schemeClr val="accent1"/>
                </a:solidFill>
              </a:rPr>
              <a:t>Belangrijke informatie </a:t>
            </a:r>
            <a:endParaRPr lang="nl-NL" sz="1400" b="0" dirty="0">
              <a:solidFill>
                <a:schemeClr val="tx1"/>
              </a:solidFill>
            </a:endParaRPr>
          </a:p>
          <a:p>
            <a:pPr marL="285750" indent="-285750">
              <a:buFont typeface="Arial" panose="020B0604020202020204" pitchFamily="34" charset="0"/>
              <a:buChar char="•"/>
            </a:pPr>
            <a:r>
              <a:rPr lang="nl-NL" sz="1400" b="0" dirty="0">
                <a:solidFill>
                  <a:schemeClr val="tx1"/>
                </a:solidFill>
              </a:rPr>
              <a:t>Regio Deals dragen bij aan de kwaliteit van leven, wonen en werken, voor inwoners en ondernemers. Ze verbeteren de </a:t>
            </a:r>
            <a:r>
              <a:rPr lang="nl-NL" sz="1400" b="0" dirty="0" err="1">
                <a:solidFill>
                  <a:schemeClr val="accent1"/>
                </a:solidFill>
              </a:rPr>
              <a:t>gebiedspecifieke</a:t>
            </a:r>
            <a:r>
              <a:rPr lang="nl-NL" sz="1400" b="0" dirty="0">
                <a:solidFill>
                  <a:schemeClr val="accent1"/>
                </a:solidFill>
              </a:rPr>
              <a:t> aanpak van opgaven en versterken de publieke-private samenwerking</a:t>
            </a:r>
            <a:r>
              <a:rPr lang="nl-NL" sz="1400" b="0" dirty="0">
                <a:solidFill>
                  <a:schemeClr val="tx1"/>
                </a:solidFill>
              </a:rPr>
              <a:t>.</a:t>
            </a:r>
          </a:p>
          <a:p>
            <a:pPr marL="285750" indent="-285750">
              <a:buFont typeface="Arial" panose="020B0604020202020204" pitchFamily="34" charset="0"/>
              <a:buChar char="•"/>
            </a:pPr>
            <a:r>
              <a:rPr lang="nl-NL" sz="1400" b="0" dirty="0">
                <a:solidFill>
                  <a:schemeClr val="tx1"/>
                </a:solidFill>
              </a:rPr>
              <a:t>Regio Deals zijn bedoeld voor regio’s met integrale opgaven die niet met sectorale middelen kunnen worden opgelost.</a:t>
            </a:r>
          </a:p>
          <a:p>
            <a:pPr marL="285750" indent="-285750">
              <a:buFont typeface="Arial" panose="020B0604020202020204" pitchFamily="34" charset="0"/>
              <a:buChar char="•"/>
            </a:pPr>
            <a:r>
              <a:rPr lang="nl-NL" sz="1400" b="0" dirty="0">
                <a:solidFill>
                  <a:schemeClr val="tx1"/>
                </a:solidFill>
              </a:rPr>
              <a:t>Tot nu toe zijn er 30 Regio Deals gesloten.</a:t>
            </a:r>
          </a:p>
          <a:p>
            <a:pPr marL="285750" indent="-285750">
              <a:buFont typeface="Arial" panose="020B0604020202020204" pitchFamily="34" charset="0"/>
              <a:buChar char="•"/>
            </a:pPr>
            <a:r>
              <a:rPr lang="nl-NL" sz="1400" b="0" dirty="0">
                <a:solidFill>
                  <a:schemeClr val="tx1"/>
                </a:solidFill>
              </a:rPr>
              <a:t>Regio Deals moeten een duurzame langjarige impuls worden gegeven aan het probleemoplossend vermogen van de regio’s.</a:t>
            </a:r>
          </a:p>
          <a:p>
            <a:endParaRPr lang="nl-NL" sz="1400" b="0" dirty="0">
              <a:solidFill>
                <a:schemeClr val="tx1"/>
              </a:solidFill>
            </a:endParaRPr>
          </a:p>
          <a:p>
            <a:pPr>
              <a:spcBef>
                <a:spcPts val="0"/>
              </a:spcBef>
            </a:pPr>
            <a:r>
              <a:rPr lang="nl-NL" sz="1400" dirty="0">
                <a:solidFill>
                  <a:schemeClr val="accent1"/>
                </a:solidFill>
              </a:rPr>
              <a:t>Voorwaarden voor deelname aan een Regio Deal</a:t>
            </a:r>
          </a:p>
          <a:p>
            <a:pPr marL="285750" indent="-285750">
              <a:buFont typeface="Arial" panose="020B0604020202020204" pitchFamily="34" charset="0"/>
              <a:buChar char="•"/>
            </a:pPr>
            <a:r>
              <a:rPr lang="nl-NL" sz="1400" dirty="0">
                <a:solidFill>
                  <a:schemeClr val="tx1"/>
                </a:solidFill>
              </a:rPr>
              <a:t>Gewenste partners: </a:t>
            </a:r>
            <a:r>
              <a:rPr lang="nl-NL" sz="1400" b="0" dirty="0">
                <a:solidFill>
                  <a:schemeClr val="tx1"/>
                </a:solidFill>
              </a:rPr>
              <a:t>Samenwerking tussen het Rijk en de regio’s. Binnen de regio samenwerking tussen regionale overheden, kennis- en culturele instituten, ondernemers en maatschappelijke organisaties.</a:t>
            </a:r>
            <a:endParaRPr lang="nl-NL" sz="1400" dirty="0">
              <a:solidFill>
                <a:schemeClr val="tx1"/>
              </a:solidFill>
            </a:endParaRPr>
          </a:p>
          <a:p>
            <a:pPr marL="285750" indent="-285750">
              <a:buFont typeface="Arial" panose="020B0604020202020204" pitchFamily="34" charset="0"/>
              <a:buChar char="•"/>
            </a:pPr>
            <a:r>
              <a:rPr lang="nl-NL" sz="1400" dirty="0">
                <a:solidFill>
                  <a:schemeClr val="tx1"/>
                </a:solidFill>
              </a:rPr>
              <a:t>Subsidiepercentage: </a:t>
            </a:r>
            <a:r>
              <a:rPr lang="nl-NL" sz="1400" b="0" dirty="0">
                <a:solidFill>
                  <a:schemeClr val="tx1"/>
                </a:solidFill>
              </a:rPr>
              <a:t>Maximale Rijksbijdrage 50%.</a:t>
            </a:r>
          </a:p>
          <a:p>
            <a:pPr marL="285750" indent="-285750">
              <a:buFont typeface="Arial" panose="020B0604020202020204" pitchFamily="34" charset="0"/>
              <a:buChar char="•"/>
            </a:pPr>
            <a:r>
              <a:rPr lang="nl-NL" sz="1400" dirty="0">
                <a:solidFill>
                  <a:schemeClr val="tx1"/>
                </a:solidFill>
              </a:rPr>
              <a:t>Gemiddelde projectomvang: </a:t>
            </a:r>
            <a:r>
              <a:rPr lang="nl-NL" sz="1400" b="0" dirty="0">
                <a:solidFill>
                  <a:schemeClr val="tx1"/>
                </a:solidFill>
              </a:rPr>
              <a:t>Per deals is de minimale Rijksbijdrage €5 miljoen en de maximum bijdrage €40 miljoen.</a:t>
            </a:r>
          </a:p>
          <a:p>
            <a:pPr marL="285750" indent="-285750">
              <a:buFont typeface="Arial" panose="020B0604020202020204" pitchFamily="34" charset="0"/>
              <a:buChar char="•"/>
            </a:pPr>
            <a:r>
              <a:rPr lang="nl-NL" sz="1400" dirty="0">
                <a:solidFill>
                  <a:schemeClr val="tx1"/>
                </a:solidFill>
              </a:rPr>
              <a:t>Aandachtspunten:</a:t>
            </a:r>
            <a:r>
              <a:rPr lang="nl-NL" sz="1400" b="0" dirty="0">
                <a:solidFill>
                  <a:schemeClr val="tx1"/>
                </a:solidFill>
              </a:rPr>
              <a:t> Subsidie heeft de vorm van een </a:t>
            </a:r>
            <a:r>
              <a:rPr lang="nl-NL" sz="1400" b="0" dirty="0" err="1">
                <a:solidFill>
                  <a:schemeClr val="tx1"/>
                </a:solidFill>
              </a:rPr>
              <a:t>SpUk</a:t>
            </a:r>
            <a:r>
              <a:rPr lang="nl-NL" sz="1400" b="0" dirty="0">
                <a:solidFill>
                  <a:schemeClr val="tx1"/>
                </a:solidFill>
              </a:rPr>
              <a:t> (specifieke uitkering).</a:t>
            </a:r>
          </a:p>
          <a:p>
            <a:pPr marL="285750" indent="-285750">
              <a:buFont typeface="Arial" panose="020B0604020202020204" pitchFamily="34" charset="0"/>
              <a:buChar char="•"/>
            </a:pPr>
            <a:r>
              <a:rPr lang="nl-NL" sz="1400" dirty="0">
                <a:solidFill>
                  <a:schemeClr val="tx1"/>
                </a:solidFill>
              </a:rPr>
              <a:t>Indiendata: </a:t>
            </a:r>
            <a:r>
              <a:rPr lang="nl-NL" sz="1400" b="0" dirty="0">
                <a:solidFill>
                  <a:schemeClr val="tx1"/>
                </a:solidFill>
              </a:rPr>
              <a:t>Er volgen nog 2 tranches in 2023 en 2024.</a:t>
            </a:r>
          </a:p>
          <a:p>
            <a:pPr marL="285750" indent="-285750">
              <a:buFont typeface="Arial" panose="020B0604020202020204" pitchFamily="34" charset="0"/>
              <a:buChar char="•"/>
            </a:pPr>
            <a:endParaRPr lang="nl-NL" sz="1400" b="0" dirty="0">
              <a:solidFill>
                <a:schemeClr val="tx1"/>
              </a:solidFill>
            </a:endParaRPr>
          </a:p>
        </p:txBody>
      </p:sp>
    </p:spTree>
    <p:extLst>
      <p:ext uri="{BB962C8B-B14F-4D97-AF65-F5344CB8AC3E}">
        <p14:creationId xmlns:p14="http://schemas.microsoft.com/office/powerpoint/2010/main" val="1470400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r>
              <a:rPr lang="nl-NL" sz="4100" dirty="0">
                <a:solidFill>
                  <a:schemeClr val="bg1"/>
                </a:solidFill>
                <a:latin typeface="Cera Pro Black" panose="020B0604020202020204" charset="0"/>
                <a:cs typeface="Cera Pro Black" panose="020B0604020202020204" charset="0"/>
              </a:rPr>
              <a:t>VEKI</a:t>
            </a:r>
          </a:p>
        </p:txBody>
      </p:sp>
    </p:spTree>
    <p:extLst>
      <p:ext uri="{BB962C8B-B14F-4D97-AF65-F5344CB8AC3E}">
        <p14:creationId xmlns:p14="http://schemas.microsoft.com/office/powerpoint/2010/main" val="2673154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r>
              <a:rPr lang="nl-NL" sz="4000">
                <a:solidFill>
                  <a:schemeClr val="tx1"/>
                </a:solidFill>
              </a:rPr>
              <a:t>VEKI in het kort</a:t>
            </a:r>
          </a:p>
        </p:txBody>
      </p:sp>
      <p:sp>
        <p:nvSpPr>
          <p:cNvPr id="12" name="Tijdelijke aanduiding voor inhoud 2">
            <a:extLst>
              <a:ext uri="{FF2B5EF4-FFF2-40B4-BE49-F238E27FC236}">
                <a16:creationId xmlns:a16="http://schemas.microsoft.com/office/drawing/2014/main" id="{2C7DAF9F-D580-4C83-9939-4A530A2F287E}"/>
              </a:ext>
            </a:extLst>
          </p:cNvPr>
          <p:cNvSpPr>
            <a:spLocks noGrp="1"/>
          </p:cNvSpPr>
          <p:nvPr>
            <p:ph idx="1"/>
          </p:nvPr>
        </p:nvSpPr>
        <p:spPr>
          <a:xfrm>
            <a:off x="838200" y="1060526"/>
            <a:ext cx="10440000" cy="5129195"/>
          </a:xfrm>
        </p:spPr>
        <p:txBody>
          <a:bodyPr/>
          <a:lstStyle/>
          <a:p>
            <a:r>
              <a:rPr lang="nl-NL" sz="1400">
                <a:solidFill>
                  <a:schemeClr val="accent1"/>
                </a:solidFill>
              </a:rPr>
              <a:t>Belangrijke informatie </a:t>
            </a:r>
            <a:endParaRPr lang="nl-NL" sz="1400" b="0">
              <a:solidFill>
                <a:schemeClr val="tx1"/>
              </a:solidFill>
            </a:endParaRPr>
          </a:p>
          <a:p>
            <a:pPr marL="285750" indent="-285750">
              <a:buFont typeface="Arial" panose="020B0604020202020204" pitchFamily="34" charset="0"/>
              <a:buChar char="•"/>
            </a:pPr>
            <a:r>
              <a:rPr lang="nl-NL" sz="1400" b="0">
                <a:solidFill>
                  <a:schemeClr val="tx1"/>
                </a:solidFill>
              </a:rPr>
              <a:t>Subsidie voor investeringen in </a:t>
            </a:r>
            <a:r>
              <a:rPr lang="nl-NL" sz="1400" b="0">
                <a:solidFill>
                  <a:schemeClr val="accent1"/>
                </a:solidFill>
              </a:rPr>
              <a:t>marktrijpe apparaten, systemen of technieken </a:t>
            </a:r>
            <a:r>
              <a:rPr lang="nl-NL" sz="1400" b="0">
                <a:solidFill>
                  <a:schemeClr val="tx1"/>
                </a:solidFill>
              </a:rPr>
              <a:t>(in tegenstelling tot DEI+) binnen 4 thema’s: Energie-efficiëntie, recycling en hergebruik van afval, lokale infrastructuur, overige CO2-verlagende maatregelen. </a:t>
            </a:r>
          </a:p>
          <a:p>
            <a:pPr marL="285750" indent="-285750">
              <a:buFont typeface="Arial" panose="020B0604020202020204" pitchFamily="34" charset="0"/>
              <a:buChar char="•"/>
            </a:pPr>
            <a:r>
              <a:rPr lang="nl-NL" sz="1400" b="0">
                <a:solidFill>
                  <a:schemeClr val="tx1"/>
                </a:solidFill>
              </a:rPr>
              <a:t>Projecten voor CO2-afvang, -opslag en -hergebruik (inclusief projecten op het gebied van zogenaamde blauwe waterstof) komen niet in aanmerking </a:t>
            </a:r>
          </a:p>
          <a:p>
            <a:pPr marL="285750" indent="-285750">
              <a:buFont typeface="Arial" panose="020B0604020202020204" pitchFamily="34" charset="0"/>
              <a:buChar char="•"/>
            </a:pPr>
            <a:endParaRPr lang="nl-NL" sz="1400" b="0">
              <a:solidFill>
                <a:schemeClr val="tx1"/>
              </a:solidFill>
            </a:endParaRPr>
          </a:p>
          <a:p>
            <a:pPr>
              <a:spcBef>
                <a:spcPts val="0"/>
              </a:spcBef>
            </a:pPr>
            <a:r>
              <a:rPr lang="nl-NL" sz="1400">
                <a:solidFill>
                  <a:schemeClr val="accent1"/>
                </a:solidFill>
              </a:rPr>
              <a:t>Voorwaarden van een VEKI-project</a:t>
            </a:r>
          </a:p>
          <a:p>
            <a:pPr marL="285750" indent="-285750">
              <a:buFont typeface="Arial" panose="020B0604020202020204" pitchFamily="34" charset="0"/>
              <a:buChar char="•"/>
            </a:pPr>
            <a:r>
              <a:rPr lang="nl-NL" sz="1400">
                <a:solidFill>
                  <a:schemeClr val="tx1"/>
                </a:solidFill>
              </a:rPr>
              <a:t>Type activiteiten:  </a:t>
            </a:r>
            <a:r>
              <a:rPr lang="nl-NL" sz="1400" b="0">
                <a:solidFill>
                  <a:schemeClr val="tx1"/>
                </a:solidFill>
              </a:rPr>
              <a:t>Investeringen in materiële en eventueel immateriële activa die CO2 reduceren. </a:t>
            </a:r>
          </a:p>
          <a:p>
            <a:pPr marL="285750" indent="-285750">
              <a:buFont typeface="Arial" panose="020B0604020202020204" pitchFamily="34" charset="0"/>
              <a:buChar char="•"/>
            </a:pPr>
            <a:r>
              <a:rPr lang="nl-NL" sz="1400">
                <a:solidFill>
                  <a:schemeClr val="tx1"/>
                </a:solidFill>
              </a:rPr>
              <a:t>Gewenste partners: </a:t>
            </a:r>
            <a:r>
              <a:rPr lang="nl-NL" sz="1400" b="0">
                <a:solidFill>
                  <a:schemeClr val="tx1"/>
                </a:solidFill>
              </a:rPr>
              <a:t>De subsidie is alleen voor individuele ondernemingen uit de industrie. </a:t>
            </a:r>
            <a:endParaRPr lang="nl-NL" sz="1400">
              <a:solidFill>
                <a:schemeClr val="tx1"/>
              </a:solidFill>
            </a:endParaRPr>
          </a:p>
          <a:p>
            <a:pPr marL="285750" indent="-285750">
              <a:buFont typeface="Arial" panose="020B0604020202020204" pitchFamily="34" charset="0"/>
              <a:buChar char="•"/>
            </a:pPr>
            <a:r>
              <a:rPr lang="nl-NL" sz="1400">
                <a:solidFill>
                  <a:schemeClr val="tx1"/>
                </a:solidFill>
              </a:rPr>
              <a:t>Subsidiepercentage: </a:t>
            </a:r>
            <a:r>
              <a:rPr lang="nl-NL" sz="1400" b="0">
                <a:solidFill>
                  <a:schemeClr val="tx1"/>
                </a:solidFill>
              </a:rPr>
              <a:t>30%-50%, Subsidiepercentage op onrendabele top. +10% voor middelgrote ondernemingen, +20% voor kleine ondernemingen. De hoogte van de subsidie mag niet meer dan € 80 per ton CO2-vermindering zijn tijdens de maximaal 15 jaar vanaf ingebruikname. </a:t>
            </a:r>
          </a:p>
          <a:p>
            <a:pPr marL="285750" indent="-285750">
              <a:buFont typeface="Arial" panose="020B0604020202020204" pitchFamily="34" charset="0"/>
              <a:buChar char="•"/>
            </a:pPr>
            <a:r>
              <a:rPr lang="nl-NL" sz="1400">
                <a:solidFill>
                  <a:schemeClr val="tx1"/>
                </a:solidFill>
              </a:rPr>
              <a:t>Gemiddelde projectomvang: </a:t>
            </a:r>
            <a:r>
              <a:rPr lang="nl-NL" sz="1400" b="0">
                <a:solidFill>
                  <a:schemeClr val="tx1"/>
                </a:solidFill>
              </a:rPr>
              <a:t>€10 miljoen tot €15 miljoen maximale subsidie.</a:t>
            </a:r>
          </a:p>
          <a:p>
            <a:pPr marL="285750" indent="-285750">
              <a:buFont typeface="Arial" panose="020B0604020202020204" pitchFamily="34" charset="0"/>
              <a:buChar char="•"/>
            </a:pPr>
            <a:r>
              <a:rPr lang="nl-NL" sz="1400">
                <a:solidFill>
                  <a:schemeClr val="tx1"/>
                </a:solidFill>
              </a:rPr>
              <a:t>Aandachtspunten:</a:t>
            </a:r>
            <a:r>
              <a:rPr lang="nl-NL" sz="1400" b="0">
                <a:solidFill>
                  <a:schemeClr val="tx1"/>
                </a:solidFill>
              </a:rPr>
              <a:t>. Maximale looptijd is 3 jaar. Het moet aannemelijk zijn dat er nauwelijks technisch risico is en de terugverdienperiode zonder subsidie is minimaal 5 jaar. Onder voorwaarde is combinatie met EIA en MIA/VAMIL mogelijk.</a:t>
            </a:r>
          </a:p>
          <a:p>
            <a:pPr marL="285750" indent="-285750">
              <a:buFont typeface="Arial" panose="020B0604020202020204" pitchFamily="34" charset="0"/>
              <a:buChar char="•"/>
            </a:pPr>
            <a:r>
              <a:rPr lang="nl-NL" sz="1400">
                <a:solidFill>
                  <a:schemeClr val="tx1"/>
                </a:solidFill>
              </a:rPr>
              <a:t>Indiendata: </a:t>
            </a:r>
            <a:r>
              <a:rPr lang="nl-NL" sz="1400" b="0">
                <a:solidFill>
                  <a:schemeClr val="tx1"/>
                </a:solidFill>
              </a:rPr>
              <a:t>Huidige openstelling tot 9 januari 2024. </a:t>
            </a:r>
          </a:p>
        </p:txBody>
      </p:sp>
    </p:spTree>
    <p:extLst>
      <p:ext uri="{BB962C8B-B14F-4D97-AF65-F5344CB8AC3E}">
        <p14:creationId xmlns:p14="http://schemas.microsoft.com/office/powerpoint/2010/main" val="1166226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154C8-B468-3C47-B4B3-91FB6337FC83}"/>
              </a:ext>
            </a:extLst>
          </p:cNvPr>
          <p:cNvSpPr>
            <a:spLocks noGrp="1"/>
          </p:cNvSpPr>
          <p:nvPr>
            <p:ph type="title"/>
          </p:nvPr>
        </p:nvSpPr>
        <p:spPr>
          <a:xfrm>
            <a:off x="838197" y="2351132"/>
            <a:ext cx="9682021" cy="1325563"/>
          </a:xfrm>
        </p:spPr>
        <p:txBody>
          <a:bodyPr/>
          <a:lstStyle/>
          <a:p>
            <a:br>
              <a:rPr lang="nl-NL" sz="4100" dirty="0">
                <a:solidFill>
                  <a:schemeClr val="bg1"/>
                </a:solidFill>
                <a:latin typeface="Cera Pro Black" panose="020B0604020202020204" charset="0"/>
                <a:cs typeface="Cera Pro Black" panose="020B0604020202020204" charset="0"/>
              </a:rPr>
            </a:br>
            <a:r>
              <a:rPr lang="nl-NL" sz="4100" dirty="0">
                <a:solidFill>
                  <a:schemeClr val="bg1"/>
                </a:solidFill>
                <a:latin typeface="Cera Pro Black" panose="020B0604020202020204" charset="0"/>
                <a:cs typeface="Cera Pro Black" panose="020B0604020202020204" charset="0"/>
              </a:rPr>
              <a:t>SCE &amp; WIS</a:t>
            </a:r>
            <a:br>
              <a:rPr lang="nl-NL" sz="4100" dirty="0">
                <a:solidFill>
                  <a:schemeClr val="bg1"/>
                </a:solidFill>
                <a:latin typeface="Cera Pro Black" panose="020B0604020202020204" charset="0"/>
                <a:cs typeface="Cera Pro Black" panose="020B0604020202020204" charset="0"/>
              </a:rPr>
            </a:br>
            <a:endParaRPr lang="nl-NL" sz="4100" dirty="0">
              <a:solidFill>
                <a:schemeClr val="bg1"/>
              </a:solidFill>
              <a:latin typeface="Cera Pro Black" panose="020B0604020202020204" charset="0"/>
              <a:cs typeface="Cera Pro Black" panose="020B0604020202020204" charset="0"/>
            </a:endParaRPr>
          </a:p>
        </p:txBody>
      </p:sp>
    </p:spTree>
    <p:extLst>
      <p:ext uri="{BB962C8B-B14F-4D97-AF65-F5344CB8AC3E}">
        <p14:creationId xmlns:p14="http://schemas.microsoft.com/office/powerpoint/2010/main" val="1698283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br>
              <a:rPr lang="nl-NL" sz="4000">
                <a:solidFill>
                  <a:schemeClr val="tx1"/>
                </a:solidFill>
              </a:rPr>
            </a:br>
            <a:r>
              <a:rPr lang="nl-NL" sz="4000">
                <a:solidFill>
                  <a:schemeClr val="tx1"/>
                </a:solidFill>
              </a:rPr>
              <a:t>Subsidieregeling coöperatieve energieopwekking (SCE) in het kort</a:t>
            </a:r>
          </a:p>
        </p:txBody>
      </p:sp>
      <p:sp>
        <p:nvSpPr>
          <p:cNvPr id="6" name="Tijdelijke aanduiding voor inhoud 2">
            <a:extLst>
              <a:ext uri="{FF2B5EF4-FFF2-40B4-BE49-F238E27FC236}">
                <a16:creationId xmlns:a16="http://schemas.microsoft.com/office/drawing/2014/main" id="{78DF5077-E5AA-DD23-9CAE-0933C8E0C08C}"/>
              </a:ext>
            </a:extLst>
          </p:cNvPr>
          <p:cNvSpPr>
            <a:spLocks noGrp="1"/>
          </p:cNvSpPr>
          <p:nvPr>
            <p:ph idx="1"/>
          </p:nvPr>
        </p:nvSpPr>
        <p:spPr>
          <a:xfrm>
            <a:off x="838200" y="1597422"/>
            <a:ext cx="10440000" cy="5147327"/>
          </a:xfrm>
        </p:spPr>
        <p:txBody>
          <a:bodyPr/>
          <a:lstStyle/>
          <a:p>
            <a:r>
              <a:rPr lang="nl-NL" sz="1400">
                <a:solidFill>
                  <a:schemeClr val="accent1"/>
                </a:solidFill>
              </a:rPr>
              <a:t>Belangrijke informatie </a:t>
            </a:r>
            <a:endParaRPr lang="nl-NL" sz="1400" b="0">
              <a:solidFill>
                <a:schemeClr val="tx1"/>
              </a:solidFill>
            </a:endParaRPr>
          </a:p>
          <a:p>
            <a:pPr marL="285750" indent="-285750">
              <a:buFont typeface="Arial" panose="020B0604020202020204" pitchFamily="34" charset="0"/>
              <a:buChar char="•"/>
            </a:pPr>
            <a:r>
              <a:rPr lang="nl-NL" sz="1400" b="0">
                <a:solidFill>
                  <a:schemeClr val="tx1"/>
                </a:solidFill>
              </a:rPr>
              <a:t>Subsidie voor </a:t>
            </a:r>
            <a:r>
              <a:rPr lang="nl-NL" sz="1400" b="0">
                <a:solidFill>
                  <a:schemeClr val="accent1"/>
                </a:solidFill>
              </a:rPr>
              <a:t>energiecoöperaties</a:t>
            </a:r>
            <a:r>
              <a:rPr lang="nl-NL" sz="1400" b="0">
                <a:solidFill>
                  <a:schemeClr val="tx1"/>
                </a:solidFill>
              </a:rPr>
              <a:t> of verenigingen van eigenaars (VVE) voor hernieuwbare (duurzame) elektriciteit uit </a:t>
            </a:r>
            <a:r>
              <a:rPr lang="nl-NL" sz="1400" b="0">
                <a:solidFill>
                  <a:schemeClr val="accent1"/>
                </a:solidFill>
              </a:rPr>
              <a:t>zonne-energie, windenergie of waterkracht</a:t>
            </a:r>
            <a:r>
              <a:rPr lang="nl-NL" sz="1400" b="0">
                <a:solidFill>
                  <a:schemeClr val="tx1"/>
                </a:solidFill>
              </a:rPr>
              <a:t>. </a:t>
            </a:r>
          </a:p>
          <a:p>
            <a:pPr marL="285750" indent="-285750">
              <a:buFont typeface="Arial" panose="020B0604020202020204" pitchFamily="34" charset="0"/>
              <a:buChar char="•"/>
            </a:pPr>
            <a:r>
              <a:rPr lang="nl-NL" sz="1400" b="0">
                <a:solidFill>
                  <a:schemeClr val="tx1"/>
                </a:solidFill>
              </a:rPr>
              <a:t>De SCE is een </a:t>
            </a:r>
            <a:r>
              <a:rPr lang="nl-NL" sz="1400" b="0">
                <a:solidFill>
                  <a:schemeClr val="accent1"/>
                </a:solidFill>
              </a:rPr>
              <a:t>exploitatiesubsidie</a:t>
            </a:r>
            <a:r>
              <a:rPr lang="nl-NL" sz="1400" b="0">
                <a:solidFill>
                  <a:schemeClr val="tx1"/>
                </a:solidFill>
              </a:rPr>
              <a:t>. De subsidie wordt berekend naar aanleiding van een bedrag per geproduceerde kWh. Deze bedragen worden per type installatie jaarlijks bepaald door Planbureau voor de Leefomgeving (PBL). Het basisbedrag van het jaar waarin u aanvraagt, geldt voor de hele subsidieperiode van 15 jaar.</a:t>
            </a:r>
          </a:p>
          <a:p>
            <a:pPr marL="285750" indent="-285750">
              <a:buFont typeface="Arial" panose="020B0604020202020204" pitchFamily="34" charset="0"/>
              <a:buChar char="•"/>
            </a:pPr>
            <a:r>
              <a:rPr lang="nl-NL" sz="1400" b="0">
                <a:solidFill>
                  <a:schemeClr val="tx1"/>
                </a:solidFill>
              </a:rPr>
              <a:t>Het subsidiebedrag is het verschil tussen het basisbedrag en de marktvergoeding (correctiebedrag). </a:t>
            </a:r>
          </a:p>
          <a:p>
            <a:pPr marL="285750" indent="-285750">
              <a:buFont typeface="Arial" panose="020B0604020202020204" pitchFamily="34" charset="0"/>
              <a:buChar char="•"/>
            </a:pPr>
            <a:endParaRPr lang="nl-NL" sz="1400" b="0">
              <a:solidFill>
                <a:schemeClr val="tx1"/>
              </a:solidFill>
            </a:endParaRPr>
          </a:p>
          <a:p>
            <a:pPr>
              <a:spcBef>
                <a:spcPts val="0"/>
              </a:spcBef>
            </a:pPr>
            <a:r>
              <a:rPr lang="nl-NL" sz="1400">
                <a:solidFill>
                  <a:schemeClr val="accent1"/>
                </a:solidFill>
              </a:rPr>
              <a:t>Voorwaarden van een subsidieregeling coöperatieve energieopwekking-project</a:t>
            </a:r>
          </a:p>
          <a:p>
            <a:pPr marL="285750" indent="-285750">
              <a:buFont typeface="Arial" panose="020B0604020202020204" pitchFamily="34" charset="0"/>
              <a:buChar char="•"/>
            </a:pPr>
            <a:r>
              <a:rPr lang="nl-NL" sz="1400">
                <a:solidFill>
                  <a:schemeClr val="tx1"/>
                </a:solidFill>
              </a:rPr>
              <a:t>Gewenste partners: </a:t>
            </a:r>
            <a:r>
              <a:rPr lang="nl-NL" sz="1400" b="0">
                <a:solidFill>
                  <a:schemeClr val="tx1"/>
                </a:solidFill>
              </a:rPr>
              <a:t>Het minimum aantal deelnemende partijen per KW(h) is afhankelijk van het type installatie.</a:t>
            </a:r>
          </a:p>
          <a:p>
            <a:pPr marL="285750" indent="-285750">
              <a:buFont typeface="Arial" panose="020B0604020202020204" pitchFamily="34" charset="0"/>
              <a:buChar char="•"/>
            </a:pPr>
            <a:r>
              <a:rPr lang="nl-NL" sz="1400">
                <a:solidFill>
                  <a:schemeClr val="tx1"/>
                </a:solidFill>
              </a:rPr>
              <a:t>Gemiddelde projectomvang: </a:t>
            </a:r>
            <a:r>
              <a:rPr lang="nl-NL" sz="1400" b="0">
                <a:solidFill>
                  <a:schemeClr val="tx1"/>
                </a:solidFill>
              </a:rPr>
              <a:t>Huidige projecten in beheer tussen €20.000 en €2.500.000, gemiddelde €175.000.</a:t>
            </a:r>
            <a:endParaRPr lang="nl-NL" sz="1400">
              <a:solidFill>
                <a:schemeClr val="tx1"/>
              </a:solidFill>
            </a:endParaRPr>
          </a:p>
          <a:p>
            <a:pPr marL="285750" indent="-285750">
              <a:buFont typeface="Arial" panose="020B0604020202020204" pitchFamily="34" charset="0"/>
              <a:buChar char="•"/>
            </a:pPr>
            <a:r>
              <a:rPr lang="nl-NL" sz="1400">
                <a:solidFill>
                  <a:schemeClr val="tx1"/>
                </a:solidFill>
              </a:rPr>
              <a:t>Aandachtspunten:</a:t>
            </a:r>
            <a:r>
              <a:rPr lang="nl-NL" sz="1400" b="0">
                <a:solidFill>
                  <a:schemeClr val="tx1"/>
                </a:solidFill>
              </a:rPr>
              <a:t> De leden (particulieren of bedrijven) en de installatie moeten wonen of gevestigd zijn binnen de aangevraagde postcoderoos. Bij alle categorieën is een haalbaarheidsstudie verplicht. De productie-installatie moet eigendom zijn van de subsidieontvanger. Bij een grootverbruikersaansluiting kan ook het eigen gebruik worden gesubsidieerd, bij een kleinverbruikersaansluiting moet alle elektriciteit aan het net worden geleverd. </a:t>
            </a:r>
          </a:p>
          <a:p>
            <a:pPr marL="285750" indent="-285750">
              <a:buFont typeface="Arial" panose="020B0604020202020204" pitchFamily="34" charset="0"/>
              <a:buChar char="•"/>
            </a:pPr>
            <a:r>
              <a:rPr lang="nl-NL" sz="1400">
                <a:solidFill>
                  <a:schemeClr val="tx1"/>
                </a:solidFill>
              </a:rPr>
              <a:t>Indiendata: </a:t>
            </a:r>
            <a:r>
              <a:rPr lang="nl-NL" sz="1400" b="0">
                <a:solidFill>
                  <a:schemeClr val="tx1"/>
                </a:solidFill>
              </a:rPr>
              <a:t>Huidige openstelling tot 1 november 2023.</a:t>
            </a:r>
            <a:endParaRPr lang="nl-NL" sz="1400" b="0">
              <a:solidFill>
                <a:srgbClr val="FF0000"/>
              </a:solidFill>
            </a:endParaRPr>
          </a:p>
        </p:txBody>
      </p:sp>
    </p:spTree>
    <p:extLst>
      <p:ext uri="{BB962C8B-B14F-4D97-AF65-F5344CB8AC3E}">
        <p14:creationId xmlns:p14="http://schemas.microsoft.com/office/powerpoint/2010/main" val="2421578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0FC75-1188-4206-AEF6-36B75EB457D6}"/>
              </a:ext>
            </a:extLst>
          </p:cNvPr>
          <p:cNvSpPr>
            <a:spLocks noGrp="1"/>
          </p:cNvSpPr>
          <p:nvPr>
            <p:ph type="title"/>
          </p:nvPr>
        </p:nvSpPr>
        <p:spPr>
          <a:xfrm>
            <a:off x="838200" y="233284"/>
            <a:ext cx="10720526" cy="764489"/>
          </a:xfrm>
        </p:spPr>
        <p:txBody>
          <a:bodyPr/>
          <a:lstStyle/>
          <a:p>
            <a:br>
              <a:rPr lang="nl-NL" sz="4000">
                <a:solidFill>
                  <a:schemeClr val="tx1"/>
                </a:solidFill>
              </a:rPr>
            </a:br>
            <a:r>
              <a:rPr lang="nl-NL" sz="4000">
                <a:solidFill>
                  <a:schemeClr val="tx1"/>
                </a:solidFill>
              </a:rPr>
              <a:t>Warmte Infrastructuur Subsidie (WIS)</a:t>
            </a:r>
            <a:br>
              <a:rPr lang="nl-NL" sz="4000">
                <a:solidFill>
                  <a:schemeClr val="tx1"/>
                </a:solidFill>
              </a:rPr>
            </a:br>
            <a:r>
              <a:rPr lang="nl-NL" sz="4000">
                <a:solidFill>
                  <a:schemeClr val="tx1"/>
                </a:solidFill>
              </a:rPr>
              <a:t>in het kort</a:t>
            </a:r>
          </a:p>
        </p:txBody>
      </p:sp>
      <p:sp>
        <p:nvSpPr>
          <p:cNvPr id="6" name="Tijdelijke aanduiding voor inhoud 2">
            <a:extLst>
              <a:ext uri="{FF2B5EF4-FFF2-40B4-BE49-F238E27FC236}">
                <a16:creationId xmlns:a16="http://schemas.microsoft.com/office/drawing/2014/main" id="{78DF5077-E5AA-DD23-9CAE-0933C8E0C08C}"/>
              </a:ext>
            </a:extLst>
          </p:cNvPr>
          <p:cNvSpPr>
            <a:spLocks noGrp="1"/>
          </p:cNvSpPr>
          <p:nvPr>
            <p:ph idx="1"/>
          </p:nvPr>
        </p:nvSpPr>
        <p:spPr>
          <a:xfrm>
            <a:off x="838200" y="1597422"/>
            <a:ext cx="10440000" cy="5147327"/>
          </a:xfrm>
        </p:spPr>
        <p:txBody>
          <a:bodyPr/>
          <a:lstStyle/>
          <a:p>
            <a:r>
              <a:rPr lang="nl-NL" sz="1400" dirty="0">
                <a:solidFill>
                  <a:schemeClr val="accent1"/>
                </a:solidFill>
              </a:rPr>
              <a:t>Belangrijke informatie </a:t>
            </a:r>
            <a:endParaRPr lang="nl-NL" sz="1400" b="0" dirty="0">
              <a:solidFill>
                <a:schemeClr val="tx1"/>
              </a:solidFill>
            </a:endParaRPr>
          </a:p>
          <a:p>
            <a:pPr marL="285750" indent="-285750">
              <a:buFont typeface="Arial" panose="020B0604020202020204" pitchFamily="34" charset="0"/>
              <a:buChar char="•"/>
            </a:pPr>
            <a:r>
              <a:rPr lang="nl-NL" sz="1400" b="0" dirty="0">
                <a:solidFill>
                  <a:schemeClr val="tx1"/>
                </a:solidFill>
              </a:rPr>
              <a:t>Subsidie met als doel het aanleggen van </a:t>
            </a:r>
            <a:r>
              <a:rPr lang="nl-NL" sz="1400" b="0" dirty="0">
                <a:solidFill>
                  <a:schemeClr val="accent1"/>
                </a:solidFill>
              </a:rPr>
              <a:t>warmtenetten voor kleinverbruikersaansluitingen </a:t>
            </a:r>
            <a:r>
              <a:rPr lang="nl-NL" sz="1400" b="0" dirty="0">
                <a:solidFill>
                  <a:schemeClr val="tx1"/>
                </a:solidFill>
              </a:rPr>
              <a:t>(kleiner dan 100kW) en blokverwarmingsaansluitingen in de bestaande bouw. </a:t>
            </a:r>
          </a:p>
          <a:p>
            <a:pPr marL="285750" indent="-285750">
              <a:buFont typeface="Arial" panose="020B0604020202020204" pitchFamily="34" charset="0"/>
              <a:buChar char="•"/>
            </a:pPr>
            <a:r>
              <a:rPr lang="nl-NL" sz="1400" b="0" dirty="0">
                <a:solidFill>
                  <a:schemeClr val="tx1"/>
                </a:solidFill>
              </a:rPr>
              <a:t>De subsidie geldt daarom </a:t>
            </a:r>
            <a:r>
              <a:rPr lang="nl-NL" sz="1400" b="0" dirty="0">
                <a:solidFill>
                  <a:schemeClr val="accent1"/>
                </a:solidFill>
              </a:rPr>
              <a:t>niet voor utiliteit, glastuinbouw</a:t>
            </a:r>
            <a:r>
              <a:rPr lang="nl-NL" sz="1400" b="0" dirty="0">
                <a:solidFill>
                  <a:schemeClr val="tx1"/>
                </a:solidFill>
              </a:rPr>
              <a:t>, grootverbruikersaansluitingen of warmtenetten voor nieuwbouw.</a:t>
            </a:r>
          </a:p>
          <a:p>
            <a:endParaRPr lang="nl-NL" sz="1400" b="0" dirty="0">
              <a:solidFill>
                <a:schemeClr val="tx1"/>
              </a:solidFill>
            </a:endParaRPr>
          </a:p>
          <a:p>
            <a:pPr>
              <a:spcBef>
                <a:spcPts val="0"/>
              </a:spcBef>
            </a:pPr>
            <a:r>
              <a:rPr lang="nl-NL" sz="1400" dirty="0">
                <a:solidFill>
                  <a:schemeClr val="accent1"/>
                </a:solidFill>
              </a:rPr>
              <a:t>Voorwaarden van een Warmte Infrastructuur Subsidie project</a:t>
            </a:r>
          </a:p>
          <a:p>
            <a:pPr marL="285750" indent="-285750">
              <a:buFont typeface="Arial" panose="020B0604020202020204" pitchFamily="34" charset="0"/>
              <a:buChar char="•"/>
            </a:pPr>
            <a:r>
              <a:rPr lang="nl-NL" sz="1400" dirty="0">
                <a:solidFill>
                  <a:schemeClr val="tx1"/>
                </a:solidFill>
              </a:rPr>
              <a:t>Type activiteiten:  </a:t>
            </a:r>
            <a:r>
              <a:rPr lang="nl-NL" sz="1400" b="0" dirty="0">
                <a:solidFill>
                  <a:schemeClr val="tx1"/>
                </a:solidFill>
              </a:rPr>
              <a:t>Ontwerp, projectmanagement, vergunningaanvraag en (loon)kosten rechtstreeks verbonden met realisatie van investeringsproject van warmtenet tot en met de (blok)aansluiting en aflever-set. </a:t>
            </a:r>
          </a:p>
          <a:p>
            <a:pPr marL="285750" indent="-285750">
              <a:buFont typeface="Arial" panose="020B0604020202020204" pitchFamily="34" charset="0"/>
              <a:buChar char="•"/>
            </a:pPr>
            <a:r>
              <a:rPr lang="nl-NL" sz="1400" dirty="0">
                <a:solidFill>
                  <a:schemeClr val="tx1"/>
                </a:solidFill>
              </a:rPr>
              <a:t>Gewenste partners: </a:t>
            </a:r>
            <a:r>
              <a:rPr lang="nl-NL" sz="1400" b="0" dirty="0">
                <a:solidFill>
                  <a:schemeClr val="tx1"/>
                </a:solidFill>
              </a:rPr>
              <a:t>Alle benodigde ketenpartners en stakeholders moeten vertegenwoordigd zijn (warmteproducent, warmtebedrijf, warmteleverancier, afnemer, gemeente). </a:t>
            </a:r>
            <a:endParaRPr lang="nl-NL" sz="1400" dirty="0">
              <a:solidFill>
                <a:schemeClr val="tx1"/>
              </a:solidFill>
            </a:endParaRPr>
          </a:p>
          <a:p>
            <a:pPr marL="285750" indent="-285750">
              <a:buFont typeface="Arial" panose="020B0604020202020204" pitchFamily="34" charset="0"/>
              <a:buChar char="•"/>
            </a:pPr>
            <a:r>
              <a:rPr lang="nl-NL" sz="1400" dirty="0">
                <a:solidFill>
                  <a:schemeClr val="tx1"/>
                </a:solidFill>
              </a:rPr>
              <a:t>Subsidiepercentage: </a:t>
            </a:r>
            <a:r>
              <a:rPr lang="nl-NL" sz="1400" b="0" dirty="0">
                <a:solidFill>
                  <a:schemeClr val="tx1"/>
                </a:solidFill>
              </a:rPr>
              <a:t>45% van de investeringskosten of een maximum van €6.000 per kleinverbruikersaansluiting. </a:t>
            </a:r>
          </a:p>
          <a:p>
            <a:pPr marL="285750" indent="-285750">
              <a:buFont typeface="Arial" panose="020B0604020202020204" pitchFamily="34" charset="0"/>
              <a:buChar char="•"/>
            </a:pPr>
            <a:r>
              <a:rPr lang="nl-NL" sz="1400" dirty="0">
                <a:solidFill>
                  <a:schemeClr val="tx1"/>
                </a:solidFill>
              </a:rPr>
              <a:t>Gemiddelde projectomvang: </a:t>
            </a:r>
            <a:r>
              <a:rPr lang="nl-NL" sz="1400" b="0" dirty="0">
                <a:solidFill>
                  <a:schemeClr val="tx1"/>
                </a:solidFill>
              </a:rPr>
              <a:t>Maximum subsidiebedrag van €20 miljoen per investeringsproject.</a:t>
            </a:r>
          </a:p>
          <a:p>
            <a:pPr marL="285750" indent="-285750">
              <a:buFont typeface="Arial" panose="020B0604020202020204" pitchFamily="34" charset="0"/>
              <a:buChar char="•"/>
            </a:pPr>
            <a:r>
              <a:rPr lang="nl-NL" sz="1400" dirty="0">
                <a:solidFill>
                  <a:schemeClr val="tx1"/>
                </a:solidFill>
              </a:rPr>
              <a:t>Aandachtspunten:</a:t>
            </a:r>
            <a:r>
              <a:rPr lang="nl-NL" sz="1400" b="0" dirty="0">
                <a:solidFill>
                  <a:schemeClr val="tx1"/>
                </a:solidFill>
              </a:rPr>
              <a:t> Minimaal 60% kleinverbruikersaansluitingen moet binnen 7 jaar gerealiseerd zijn. </a:t>
            </a:r>
          </a:p>
          <a:p>
            <a:pPr marL="285750" indent="-285750">
              <a:buFont typeface="Arial" panose="020B0604020202020204" pitchFamily="34" charset="0"/>
              <a:buChar char="•"/>
            </a:pPr>
            <a:r>
              <a:rPr lang="nl-NL" sz="1400" dirty="0">
                <a:solidFill>
                  <a:schemeClr val="tx1"/>
                </a:solidFill>
              </a:rPr>
              <a:t>Indiendata: </a:t>
            </a:r>
            <a:r>
              <a:rPr lang="nl-NL" sz="1400" b="0" dirty="0">
                <a:solidFill>
                  <a:schemeClr val="tx1"/>
                </a:solidFill>
              </a:rPr>
              <a:t>Huidige openstelling van 1 juni 2023 tot 16 december 2023.</a:t>
            </a:r>
            <a:endParaRPr lang="nl-NL" sz="1400" b="0" dirty="0">
              <a:solidFill>
                <a:srgbClr val="FF0000"/>
              </a:solidFill>
            </a:endParaRPr>
          </a:p>
        </p:txBody>
      </p:sp>
    </p:spTree>
    <p:extLst>
      <p:ext uri="{BB962C8B-B14F-4D97-AF65-F5344CB8AC3E}">
        <p14:creationId xmlns:p14="http://schemas.microsoft.com/office/powerpoint/2010/main" val="2202042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7E275183-4289-444B-A733-E88689FED351}"/>
              </a:ext>
            </a:extLst>
          </p:cNvPr>
          <p:cNvSpPr>
            <a:spLocks noGrp="1"/>
          </p:cNvSpPr>
          <p:nvPr>
            <p:ph type="title"/>
          </p:nvPr>
        </p:nvSpPr>
        <p:spPr>
          <a:xfrm>
            <a:off x="838200" y="645661"/>
            <a:ext cx="10440000" cy="764489"/>
          </a:xfrm>
        </p:spPr>
        <p:txBody>
          <a:bodyPr/>
          <a:lstStyle/>
          <a:p>
            <a:r>
              <a:rPr lang="nl-NL">
                <a:solidFill>
                  <a:schemeClr val="bg1"/>
                </a:solidFill>
              </a:rPr>
              <a:t>Meer weten?</a:t>
            </a:r>
          </a:p>
        </p:txBody>
      </p:sp>
      <p:sp>
        <p:nvSpPr>
          <p:cNvPr id="6" name="Tijdelijke aanduiding voor inhoud 6">
            <a:extLst>
              <a:ext uri="{FF2B5EF4-FFF2-40B4-BE49-F238E27FC236}">
                <a16:creationId xmlns:a16="http://schemas.microsoft.com/office/drawing/2014/main" id="{AC836D69-909B-406C-9092-F288F860C7D4}"/>
              </a:ext>
            </a:extLst>
          </p:cNvPr>
          <p:cNvSpPr txBox="1">
            <a:spLocks/>
          </p:cNvSpPr>
          <p:nvPr/>
        </p:nvSpPr>
        <p:spPr>
          <a:xfrm>
            <a:off x="4775777" y="2929694"/>
            <a:ext cx="10440000" cy="864054"/>
          </a:xfrm>
          <a:prstGeom prst="rect">
            <a:avLst/>
          </a:prstGeom>
        </p:spPr>
        <p:txBody>
          <a:bodyPr vert="horz" lIns="91440" tIns="45720" rIns="91440" bIns="45720" rtlCol="0">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pPr marL="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nl-NL" sz="2400" b="1" i="0" u="none" strike="noStrike" kern="1200" cap="none" spc="0" normalizeH="0" baseline="0" noProof="0">
              <a:ln>
                <a:noFill/>
              </a:ln>
              <a:solidFill>
                <a:srgbClr val="021E41"/>
              </a:solidFill>
              <a:effectLst/>
              <a:uLnTx/>
              <a:uFillTx/>
              <a:latin typeface="Cera Pro" pitchFamily="2" charset="0"/>
              <a:ea typeface="+mn-ea"/>
              <a:cs typeface="+mn-cs"/>
            </a:endParaRPr>
          </a:p>
        </p:txBody>
      </p:sp>
      <p:sp>
        <p:nvSpPr>
          <p:cNvPr id="7" name="Tijdelijke aanduiding voor inhoud 6">
            <a:extLst>
              <a:ext uri="{FF2B5EF4-FFF2-40B4-BE49-F238E27FC236}">
                <a16:creationId xmlns:a16="http://schemas.microsoft.com/office/drawing/2014/main" id="{9CA9E486-2ABA-48D3-BC79-723064B72D94}"/>
              </a:ext>
            </a:extLst>
          </p:cNvPr>
          <p:cNvSpPr txBox="1">
            <a:spLocks/>
          </p:cNvSpPr>
          <p:nvPr/>
        </p:nvSpPr>
        <p:spPr>
          <a:xfrm>
            <a:off x="838200" y="3822246"/>
            <a:ext cx="10440000" cy="864054"/>
          </a:xfrm>
          <a:prstGeom prst="rect">
            <a:avLst/>
          </a:prstGeom>
        </p:spPr>
        <p:txBody>
          <a:bodyPr vert="horz" lIns="91440" tIns="45720" rIns="91440" bIns="45720" rtlCol="0">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2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pPr marL="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nl-NL" sz="2400" b="1" i="0" u="none" strike="noStrike" kern="1200" cap="none" spc="0" normalizeH="0" baseline="0" noProof="0">
              <a:ln>
                <a:noFill/>
              </a:ln>
              <a:solidFill>
                <a:srgbClr val="021E41"/>
              </a:solidFill>
              <a:effectLst/>
              <a:uLnTx/>
              <a:uFillTx/>
              <a:latin typeface="Cera Pro" pitchFamily="2" charset="0"/>
              <a:ea typeface="+mn-ea"/>
              <a:cs typeface="+mn-cs"/>
            </a:endParaRPr>
          </a:p>
        </p:txBody>
      </p:sp>
      <p:sp>
        <p:nvSpPr>
          <p:cNvPr id="11" name="Tijdelijke aanduiding voor inhoud 2">
            <a:extLst>
              <a:ext uri="{FF2B5EF4-FFF2-40B4-BE49-F238E27FC236}">
                <a16:creationId xmlns:a16="http://schemas.microsoft.com/office/drawing/2014/main" id="{97567BCA-0341-45CE-B71B-FA1D6FBEA3FC}"/>
              </a:ext>
            </a:extLst>
          </p:cNvPr>
          <p:cNvSpPr txBox="1">
            <a:spLocks/>
          </p:cNvSpPr>
          <p:nvPr/>
        </p:nvSpPr>
        <p:spPr>
          <a:xfrm>
            <a:off x="1190896" y="4084488"/>
            <a:ext cx="2860151" cy="2352526"/>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nl-NL" sz="1400" b="0" i="0" u="none" strike="noStrike" kern="1200" cap="none" spc="0" normalizeH="0" baseline="0" noProof="0">
              <a:ln>
                <a:noFill/>
              </a:ln>
              <a:solidFill>
                <a:srgbClr val="FF0000"/>
              </a:solidFill>
              <a:effectLst/>
              <a:uLnTx/>
              <a:uFillTx/>
              <a:latin typeface="Cera Pro" pitchFamily="2" charset="0"/>
              <a:ea typeface="+mn-ea"/>
              <a:cs typeface="+mn-cs"/>
            </a:endParaRPr>
          </a:p>
        </p:txBody>
      </p:sp>
      <p:sp>
        <p:nvSpPr>
          <p:cNvPr id="12" name="Tijdelijke aanduiding voor inhoud 2">
            <a:extLst>
              <a:ext uri="{FF2B5EF4-FFF2-40B4-BE49-F238E27FC236}">
                <a16:creationId xmlns:a16="http://schemas.microsoft.com/office/drawing/2014/main" id="{0BC4902A-3929-48EF-8BCD-63F13CB27F9F}"/>
              </a:ext>
            </a:extLst>
          </p:cNvPr>
          <p:cNvSpPr txBox="1">
            <a:spLocks/>
          </p:cNvSpPr>
          <p:nvPr/>
        </p:nvSpPr>
        <p:spPr>
          <a:xfrm>
            <a:off x="538928" y="1908905"/>
            <a:ext cx="2708130" cy="2905631"/>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FFFFFF"/>
                </a:solidFill>
                <a:effectLst/>
                <a:uLnTx/>
                <a:uFillTx/>
                <a:latin typeface="Cera Pro" pitchFamily="2" charset="0"/>
                <a:ea typeface="+mn-ea"/>
                <a:cs typeface="+mn-cs"/>
              </a:rPr>
              <a:t>Quirine van Roosmalen</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nl-NL" sz="1400" dirty="0" err="1">
                <a:solidFill>
                  <a:srgbClr val="FFFFFF"/>
                </a:solidFill>
              </a:rPr>
              <a:t>quirinevanroosmalen</a:t>
            </a:r>
            <a:r>
              <a:rPr kumimoji="0" lang="nl-NL" sz="1400" b="1" i="0" u="none" strike="noStrike" kern="1200" cap="none" spc="0" normalizeH="0" baseline="0" noProof="0" dirty="0">
                <a:ln>
                  <a:noFill/>
                </a:ln>
                <a:solidFill>
                  <a:srgbClr val="FFFFFF"/>
                </a:solidFill>
                <a:effectLst/>
                <a:uLnTx/>
                <a:uFillTx/>
                <a:latin typeface="Cera Pro" pitchFamily="2" charset="0"/>
                <a:ea typeface="+mn-ea"/>
                <a:cs typeface="+mn-cs"/>
              </a:rPr>
              <a:t>@erac.nl</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FFFFFF"/>
                </a:solidFill>
                <a:effectLst/>
                <a:uLnTx/>
                <a:uFillTx/>
                <a:latin typeface="Cera Pro" pitchFamily="2" charset="0"/>
                <a:ea typeface="+mn-ea"/>
                <a:cs typeface="+mn-cs"/>
              </a:rPr>
              <a:t>+31 6 51 35 33 05</a:t>
            </a:r>
          </a:p>
        </p:txBody>
      </p:sp>
      <p:sp>
        <p:nvSpPr>
          <p:cNvPr id="13" name="Tijdelijke aanduiding voor inhoud 2">
            <a:extLst>
              <a:ext uri="{FF2B5EF4-FFF2-40B4-BE49-F238E27FC236}">
                <a16:creationId xmlns:a16="http://schemas.microsoft.com/office/drawing/2014/main" id="{7E1A4D15-F5E5-4BC5-8EEC-EB231CFEED6D}"/>
              </a:ext>
            </a:extLst>
          </p:cNvPr>
          <p:cNvSpPr txBox="1">
            <a:spLocks/>
          </p:cNvSpPr>
          <p:nvPr/>
        </p:nvSpPr>
        <p:spPr>
          <a:xfrm>
            <a:off x="3247058" y="1908904"/>
            <a:ext cx="2795922" cy="2905631"/>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1" i="0" kern="1200" baseline="0">
                <a:solidFill>
                  <a:srgbClr val="021E41"/>
                </a:solidFill>
                <a:latin typeface="Cera Pro" pitchFamily="2" charset="0"/>
                <a:ea typeface="+mn-ea"/>
                <a:cs typeface="+mn-cs"/>
              </a:defRPr>
            </a:lvl1pPr>
            <a:lvl2pPr marL="0" indent="0" algn="l" defTabSz="914400" rtl="0" eaLnBrk="1" latinLnBrk="0" hangingPunct="1">
              <a:lnSpc>
                <a:spcPct val="120000"/>
              </a:lnSpc>
              <a:spcBef>
                <a:spcPts val="500"/>
              </a:spcBef>
              <a:buFont typeface="Arial" panose="020B0604020202020204" pitchFamily="34" charset="0"/>
              <a:buNone/>
              <a:defRPr sz="2400" b="1" i="0" kern="1200" baseline="0">
                <a:solidFill>
                  <a:srgbClr val="021E41"/>
                </a:solidFill>
                <a:latin typeface="Cera Pro" pitchFamily="2" charset="0"/>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2000" b="1" i="0" kern="0" baseline="0">
                <a:solidFill>
                  <a:srgbClr val="021E41"/>
                </a:solidFill>
                <a:latin typeface="Cera Pro" pitchFamily="2" charset="0"/>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800" b="1" i="0" kern="1200">
                <a:solidFill>
                  <a:srgbClr val="021E41"/>
                </a:solidFill>
                <a:latin typeface="Cera Pro" pitchFamily="2" charset="0"/>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800" b="0" i="0" kern="1200" baseline="0">
                <a:solidFill>
                  <a:srgbClr val="021E41"/>
                </a:solidFill>
                <a:latin typeface="Nunito Sans Light" pitchFamily="2" charset="77"/>
                <a:ea typeface="+mn-ea"/>
                <a:cs typeface="+mn-cs"/>
              </a:defRPr>
            </a:lvl5pPr>
            <a:lvl6pPr marL="2857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baseline="0">
                <a:solidFill>
                  <a:srgbClr val="021E41"/>
                </a:solidFill>
                <a:latin typeface="Nunito Sans Light" pitchFamily="2" charset="77"/>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i="0" kern="1200" baseline="0">
                <a:solidFill>
                  <a:schemeClr val="bg1"/>
                </a:solidFill>
                <a:latin typeface="Nunito Sans Light" pitchFamily="2" charset="77"/>
                <a:ea typeface="+mn-ea"/>
                <a:cs typeface="+mn-cs"/>
              </a:defRPr>
            </a:lvl7pPr>
            <a:lvl8pPr marL="285750" indent="-285750" algn="l" defTabSz="914400" rtl="0" eaLnBrk="1" latinLnBrk="0" hangingPunct="1">
              <a:lnSpc>
                <a:spcPct val="90000"/>
              </a:lnSpc>
              <a:spcBef>
                <a:spcPts val="500"/>
              </a:spcBef>
              <a:buFont typeface="Arial" panose="020B0604020202020204" pitchFamily="34" charset="0"/>
              <a:buChar char="•"/>
              <a:defRPr sz="1800" b="0" i="0" kern="1200" baseline="0">
                <a:solidFill>
                  <a:srgbClr val="021E41"/>
                </a:solidFill>
                <a:latin typeface="Nunito Sans Light" pitchFamily="2" charset="77"/>
                <a:ea typeface="+mn-ea"/>
                <a:cs typeface="+mn-cs"/>
              </a:defRPr>
            </a:lvl8pPr>
            <a:lvl9pPr marL="0" indent="0" algn="l" defTabSz="914400" rtl="0" eaLnBrk="1" latinLnBrk="0" hangingPunct="1">
              <a:lnSpc>
                <a:spcPct val="120000"/>
              </a:lnSpc>
              <a:spcBef>
                <a:spcPts val="500"/>
              </a:spcBef>
              <a:buFont typeface="Arial" panose="020B0604020202020204" pitchFamily="34" charset="0"/>
              <a:buNone/>
              <a:defRPr sz="1200" b="0" i="0" kern="1200" baseline="0">
                <a:solidFill>
                  <a:srgbClr val="021E41"/>
                </a:solidFill>
                <a:latin typeface="Nunito Sans Light" pitchFamily="2" charset="77"/>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a:ln>
                  <a:noFill/>
                </a:ln>
                <a:solidFill>
                  <a:srgbClr val="FFFFFF"/>
                </a:solidFill>
                <a:effectLst/>
                <a:uLnTx/>
                <a:uFillTx/>
                <a:latin typeface="Cera Pro" pitchFamily="2" charset="0"/>
                <a:ea typeface="+mn-ea"/>
                <a:cs typeface="+mn-cs"/>
              </a:rPr>
              <a:t>Jimmy Danner</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a:ln>
                  <a:noFill/>
                </a:ln>
                <a:solidFill>
                  <a:srgbClr val="FFFFFF"/>
                </a:solidFill>
                <a:effectLst/>
                <a:uLnTx/>
                <a:uFillTx/>
                <a:latin typeface="Cera Pro" pitchFamily="2" charset="0"/>
                <a:ea typeface="+mn-ea"/>
                <a:cs typeface="+mn-cs"/>
              </a:rPr>
              <a:t>jimmydanner@erac.nl</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a:ln>
                  <a:noFill/>
                </a:ln>
                <a:solidFill>
                  <a:srgbClr val="FFFFFF"/>
                </a:solidFill>
                <a:effectLst/>
                <a:uLnTx/>
                <a:uFillTx/>
                <a:latin typeface="Cera Pro" pitchFamily="2" charset="0"/>
                <a:ea typeface="+mn-ea"/>
                <a:cs typeface="+mn-cs"/>
              </a:rPr>
              <a:t>+31 6 14 31 98 05</a:t>
            </a:r>
          </a:p>
        </p:txBody>
      </p:sp>
    </p:spTree>
    <p:extLst>
      <p:ext uri="{BB962C8B-B14F-4D97-AF65-F5344CB8AC3E}">
        <p14:creationId xmlns:p14="http://schemas.microsoft.com/office/powerpoint/2010/main" val="160385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6F2C0-672F-4C1F-BE7E-CC8A8A9EAB66}"/>
              </a:ext>
            </a:extLst>
          </p:cNvPr>
          <p:cNvSpPr>
            <a:spLocks noGrp="1"/>
          </p:cNvSpPr>
          <p:nvPr>
            <p:ph type="title"/>
          </p:nvPr>
        </p:nvSpPr>
        <p:spPr/>
        <p:txBody>
          <a:bodyPr/>
          <a:lstStyle/>
          <a:p>
            <a:r>
              <a:rPr lang="nl-NL" b="1" dirty="0">
                <a:latin typeface="Cera Pro Black" panose="020B0604020202020204" charset="0"/>
                <a:cs typeface="Cera Pro Black" panose="020B0604020202020204" charset="0"/>
              </a:rPr>
              <a:t>Thematische afbakening</a:t>
            </a:r>
          </a:p>
        </p:txBody>
      </p:sp>
      <p:pic>
        <p:nvPicPr>
          <p:cNvPr id="4" name="Afbeelding 3">
            <a:extLst>
              <a:ext uri="{FF2B5EF4-FFF2-40B4-BE49-F238E27FC236}">
                <a16:creationId xmlns:a16="http://schemas.microsoft.com/office/drawing/2014/main" id="{B13A1B0B-A71E-4523-9DE3-7F65C7435E48}"/>
              </a:ext>
            </a:extLst>
          </p:cNvPr>
          <p:cNvPicPr>
            <a:picLocks noChangeAspect="1"/>
          </p:cNvPicPr>
          <p:nvPr/>
        </p:nvPicPr>
        <p:blipFill>
          <a:blip r:embed="rId3"/>
          <a:stretch>
            <a:fillRect/>
          </a:stretch>
        </p:blipFill>
        <p:spPr>
          <a:xfrm>
            <a:off x="147919" y="6279246"/>
            <a:ext cx="1164513" cy="520052"/>
          </a:xfrm>
          <a:prstGeom prst="rect">
            <a:avLst/>
          </a:prstGeom>
        </p:spPr>
      </p:pic>
      <p:graphicFrame>
        <p:nvGraphicFramePr>
          <p:cNvPr id="5" name="Tabel 4">
            <a:extLst>
              <a:ext uri="{FF2B5EF4-FFF2-40B4-BE49-F238E27FC236}">
                <a16:creationId xmlns:a16="http://schemas.microsoft.com/office/drawing/2014/main" id="{873ECA07-E3BD-46A0-A653-5217DA95169E}"/>
              </a:ext>
            </a:extLst>
          </p:cNvPr>
          <p:cNvGraphicFramePr>
            <a:graphicFrameLocks noGrp="1"/>
          </p:cNvGraphicFramePr>
          <p:nvPr>
            <p:extLst>
              <p:ext uri="{D42A27DB-BD31-4B8C-83A1-F6EECF244321}">
                <p14:modId xmlns:p14="http://schemas.microsoft.com/office/powerpoint/2010/main" val="3105288394"/>
              </p:ext>
            </p:extLst>
          </p:nvPr>
        </p:nvGraphicFramePr>
        <p:xfrm>
          <a:off x="880533" y="1467104"/>
          <a:ext cx="7611279" cy="3705634"/>
        </p:xfrm>
        <a:graphic>
          <a:graphicData uri="http://schemas.openxmlformats.org/drawingml/2006/table">
            <a:tbl>
              <a:tblPr>
                <a:tableStyleId>{5C22544A-7EE6-4342-B048-85BDC9FD1C3A}</a:tableStyleId>
              </a:tblPr>
              <a:tblGrid>
                <a:gridCol w="2251351">
                  <a:extLst>
                    <a:ext uri="{9D8B030D-6E8A-4147-A177-3AD203B41FA5}">
                      <a16:colId xmlns:a16="http://schemas.microsoft.com/office/drawing/2014/main" val="60953795"/>
                    </a:ext>
                  </a:extLst>
                </a:gridCol>
                <a:gridCol w="765704">
                  <a:extLst>
                    <a:ext uri="{9D8B030D-6E8A-4147-A177-3AD203B41FA5}">
                      <a16:colId xmlns:a16="http://schemas.microsoft.com/office/drawing/2014/main" val="2262041079"/>
                    </a:ext>
                  </a:extLst>
                </a:gridCol>
                <a:gridCol w="765704">
                  <a:extLst>
                    <a:ext uri="{9D8B030D-6E8A-4147-A177-3AD203B41FA5}">
                      <a16:colId xmlns:a16="http://schemas.microsoft.com/office/drawing/2014/main" val="2325747441"/>
                    </a:ext>
                  </a:extLst>
                </a:gridCol>
                <a:gridCol w="765704">
                  <a:extLst>
                    <a:ext uri="{9D8B030D-6E8A-4147-A177-3AD203B41FA5}">
                      <a16:colId xmlns:a16="http://schemas.microsoft.com/office/drawing/2014/main" val="1942314132"/>
                    </a:ext>
                  </a:extLst>
                </a:gridCol>
                <a:gridCol w="765704">
                  <a:extLst>
                    <a:ext uri="{9D8B030D-6E8A-4147-A177-3AD203B41FA5}">
                      <a16:colId xmlns:a16="http://schemas.microsoft.com/office/drawing/2014/main" val="1871228057"/>
                    </a:ext>
                  </a:extLst>
                </a:gridCol>
                <a:gridCol w="765704">
                  <a:extLst>
                    <a:ext uri="{9D8B030D-6E8A-4147-A177-3AD203B41FA5}">
                      <a16:colId xmlns:a16="http://schemas.microsoft.com/office/drawing/2014/main" val="800667153"/>
                    </a:ext>
                  </a:extLst>
                </a:gridCol>
                <a:gridCol w="765704">
                  <a:extLst>
                    <a:ext uri="{9D8B030D-6E8A-4147-A177-3AD203B41FA5}">
                      <a16:colId xmlns:a16="http://schemas.microsoft.com/office/drawing/2014/main" val="748922032"/>
                    </a:ext>
                  </a:extLst>
                </a:gridCol>
                <a:gridCol w="765704">
                  <a:extLst>
                    <a:ext uri="{9D8B030D-6E8A-4147-A177-3AD203B41FA5}">
                      <a16:colId xmlns:a16="http://schemas.microsoft.com/office/drawing/2014/main" val="1231619189"/>
                    </a:ext>
                  </a:extLst>
                </a:gridCol>
              </a:tblGrid>
              <a:tr h="565835">
                <a:tc>
                  <a:txBody>
                    <a:bodyPr/>
                    <a:lstStyle/>
                    <a:p>
                      <a:pPr algn="l" fontAlgn="b"/>
                      <a:endParaRPr lang="nl-NL" sz="1100" b="0" i="0" u="none" strike="noStrike">
                        <a:solidFill>
                          <a:srgbClr val="000000"/>
                        </a:solidFill>
                        <a:effectLst/>
                        <a:latin typeface="Cera Pro" panose="00000400000000000000" pitchFamily="2" charset="0"/>
                      </a:endParaRP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solidFill>
                            <a:schemeClr val="bg1"/>
                          </a:solidFill>
                          <a:effectLst/>
                          <a:latin typeface="Cera Pro"/>
                        </a:rPr>
                        <a:t>EFRO</a:t>
                      </a:r>
                      <a:endParaRPr lang="nl-NL" sz="1100" b="1" i="0" u="none" strike="noStrike">
                        <a:solidFill>
                          <a:schemeClr val="bg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nl-NL" sz="1100" b="1" u="none" strike="noStrike" dirty="0">
                          <a:solidFill>
                            <a:schemeClr val="bg1"/>
                          </a:solidFill>
                          <a:effectLst/>
                          <a:latin typeface="Cera Pro"/>
                        </a:rPr>
                        <a:t>Interreg</a:t>
                      </a:r>
                      <a:endParaRPr lang="nl-NL" sz="1100" b="1" i="0" u="none" strike="noStrike" dirty="0">
                        <a:solidFill>
                          <a:schemeClr val="bg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nl-NL" sz="1100" b="1" u="none" strike="noStrike" dirty="0">
                          <a:solidFill>
                            <a:schemeClr val="bg1"/>
                          </a:solidFill>
                          <a:effectLst/>
                          <a:latin typeface="Cera Pro"/>
                        </a:rPr>
                        <a:t>JTF</a:t>
                      </a:r>
                      <a:endParaRPr lang="nl-NL" sz="1100" b="1" i="0" u="none" strike="noStrike" dirty="0">
                        <a:solidFill>
                          <a:schemeClr val="bg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nl-NL" sz="1100" b="1" u="none" strike="noStrike">
                          <a:solidFill>
                            <a:schemeClr val="bg1"/>
                          </a:solidFill>
                          <a:effectLst/>
                          <a:latin typeface="Cera Pro"/>
                        </a:rPr>
                        <a:t>Horizon Europe</a:t>
                      </a:r>
                      <a:endParaRPr lang="nl-NL" sz="1100" b="1" i="0" u="none" strike="noStrike">
                        <a:solidFill>
                          <a:schemeClr val="bg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nl-NL" sz="1100" b="1" u="none" strike="noStrike">
                          <a:solidFill>
                            <a:schemeClr val="bg1"/>
                          </a:solidFill>
                          <a:effectLst/>
                          <a:latin typeface="Cera Pro"/>
                        </a:rPr>
                        <a:t>CEF</a:t>
                      </a:r>
                      <a:endParaRPr lang="nl-NL" sz="1100" b="1" i="0" u="none" strike="noStrike">
                        <a:solidFill>
                          <a:schemeClr val="bg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nl-NL" sz="1100" b="1" u="none" strike="noStrike">
                          <a:solidFill>
                            <a:schemeClr val="bg1"/>
                          </a:solidFill>
                          <a:effectLst/>
                          <a:latin typeface="Cera Pro"/>
                        </a:rPr>
                        <a:t>DIGITAL</a:t>
                      </a:r>
                      <a:endParaRPr lang="nl-NL" sz="1100" b="1" i="0" u="none" strike="noStrike">
                        <a:solidFill>
                          <a:schemeClr val="bg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b"/>
                      <a:r>
                        <a:rPr lang="nl-NL" sz="1100" b="1" u="none" strike="noStrike">
                          <a:solidFill>
                            <a:schemeClr val="bg1"/>
                          </a:solidFill>
                          <a:effectLst/>
                          <a:latin typeface="Cera Pro"/>
                        </a:rPr>
                        <a:t>LIFE</a:t>
                      </a:r>
                      <a:endParaRPr lang="nl-NL" sz="1100" b="1" i="0" u="none" strike="noStrike">
                        <a:solidFill>
                          <a:schemeClr val="bg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986385816"/>
                  </a:ext>
                </a:extLst>
              </a:tr>
              <a:tr h="241523">
                <a:tc>
                  <a:txBody>
                    <a:bodyPr/>
                    <a:lstStyle/>
                    <a:p>
                      <a:pPr algn="l" fontAlgn="b"/>
                      <a:r>
                        <a:rPr lang="nl-NL" sz="1100" b="1" u="none" strike="noStrike">
                          <a:solidFill>
                            <a:schemeClr val="tx1"/>
                          </a:solidFill>
                          <a:effectLst/>
                          <a:latin typeface="Cera Pro"/>
                        </a:rPr>
                        <a:t>Slimmer Europa</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7530933"/>
                  </a:ext>
                </a:extLst>
              </a:tr>
              <a:tr h="241523">
                <a:tc>
                  <a:txBody>
                    <a:bodyPr/>
                    <a:lstStyle/>
                    <a:p>
                      <a:pPr algn="l" fontAlgn="b"/>
                      <a:r>
                        <a:rPr lang="nl-NL" sz="1100" b="1" u="none" strike="noStrike">
                          <a:solidFill>
                            <a:schemeClr val="tx1"/>
                          </a:solidFill>
                          <a:effectLst/>
                          <a:latin typeface="Cera Pro"/>
                        </a:rPr>
                        <a:t>Groener, koolstofvrij Europa</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dirty="0">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29111188"/>
                  </a:ext>
                </a:extLst>
              </a:tr>
              <a:tr h="241523">
                <a:tc>
                  <a:txBody>
                    <a:bodyPr/>
                    <a:lstStyle/>
                    <a:p>
                      <a:pPr algn="l" fontAlgn="b"/>
                      <a:r>
                        <a:rPr lang="nl-NL" sz="1100" b="1" u="none" strike="noStrike">
                          <a:solidFill>
                            <a:schemeClr val="tx1"/>
                          </a:solidFill>
                          <a:effectLst/>
                          <a:latin typeface="Cera Pro"/>
                        </a:rPr>
                        <a:t>Beter verbonden</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729639"/>
                  </a:ext>
                </a:extLst>
              </a:tr>
              <a:tr h="241523">
                <a:tc>
                  <a:txBody>
                    <a:bodyPr/>
                    <a:lstStyle/>
                    <a:p>
                      <a:pPr algn="l" fontAlgn="b"/>
                      <a:r>
                        <a:rPr lang="nl-NL" sz="1100" b="1" u="none" strike="noStrike" dirty="0">
                          <a:solidFill>
                            <a:schemeClr val="tx1"/>
                          </a:solidFill>
                          <a:effectLst/>
                          <a:latin typeface="Cera Pro"/>
                        </a:rPr>
                        <a:t>Socialer</a:t>
                      </a:r>
                      <a:endParaRPr lang="nl-NL" sz="1100" b="1" i="0" u="none" strike="noStrike" dirty="0">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9580937"/>
                  </a:ext>
                </a:extLst>
              </a:tr>
              <a:tr h="241523">
                <a:tc>
                  <a:txBody>
                    <a:bodyPr/>
                    <a:lstStyle/>
                    <a:p>
                      <a:pPr algn="l" fontAlgn="b"/>
                      <a:r>
                        <a:rPr lang="nl-NL" sz="1100" b="1" u="none" strike="noStrike">
                          <a:solidFill>
                            <a:schemeClr val="tx1"/>
                          </a:solidFill>
                          <a:effectLst/>
                          <a:latin typeface="Cera Pro"/>
                        </a:rPr>
                        <a:t>Dichter bij de burger</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dirty="0">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8256798"/>
                  </a:ext>
                </a:extLst>
              </a:tr>
              <a:tr h="241523">
                <a:tc>
                  <a:txBody>
                    <a:bodyPr/>
                    <a:lstStyle/>
                    <a:p>
                      <a:pPr algn="l" fontAlgn="b"/>
                      <a:r>
                        <a:rPr lang="nl-NL" sz="1100" b="1" u="none" strike="noStrike">
                          <a:solidFill>
                            <a:schemeClr val="tx1"/>
                          </a:solidFill>
                          <a:effectLst/>
                          <a:latin typeface="Cera Pro"/>
                        </a:rPr>
                        <a:t>Natuur</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006211005"/>
                  </a:ext>
                </a:extLst>
              </a:tr>
              <a:tr h="241523">
                <a:tc>
                  <a:txBody>
                    <a:bodyPr/>
                    <a:lstStyle/>
                    <a:p>
                      <a:pPr algn="l" fontAlgn="b"/>
                      <a:r>
                        <a:rPr lang="nl-NL" sz="1100" b="1" u="none" strike="noStrike">
                          <a:solidFill>
                            <a:schemeClr val="tx1"/>
                          </a:solidFill>
                          <a:effectLst/>
                          <a:latin typeface="Cera Pro"/>
                        </a:rPr>
                        <a:t>Biodiversiteit</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988660015"/>
                  </a:ext>
                </a:extLst>
              </a:tr>
              <a:tr h="241523">
                <a:tc>
                  <a:txBody>
                    <a:bodyPr/>
                    <a:lstStyle/>
                    <a:p>
                      <a:pPr algn="l" fontAlgn="b"/>
                      <a:r>
                        <a:rPr lang="nl-NL" sz="1100" b="1" u="none" strike="noStrike">
                          <a:solidFill>
                            <a:schemeClr val="tx1"/>
                          </a:solidFill>
                          <a:effectLst/>
                          <a:latin typeface="Cera Pro"/>
                        </a:rPr>
                        <a:t>Klimaat</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243134288"/>
                  </a:ext>
                </a:extLst>
              </a:tr>
              <a:tr h="241523">
                <a:tc>
                  <a:txBody>
                    <a:bodyPr/>
                    <a:lstStyle/>
                    <a:p>
                      <a:pPr algn="l" fontAlgn="b"/>
                      <a:r>
                        <a:rPr lang="nl-NL" sz="1100" b="1" u="none" strike="noStrike">
                          <a:solidFill>
                            <a:schemeClr val="tx1"/>
                          </a:solidFill>
                          <a:effectLst/>
                          <a:latin typeface="Cera Pro"/>
                        </a:rPr>
                        <a:t>Mobiliteit</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6154090"/>
                  </a:ext>
                </a:extLst>
              </a:tr>
              <a:tr h="241523">
                <a:tc>
                  <a:txBody>
                    <a:bodyPr/>
                    <a:lstStyle/>
                    <a:p>
                      <a:pPr algn="l" fontAlgn="b"/>
                      <a:r>
                        <a:rPr lang="nl-NL" sz="1100" b="1" u="none" strike="noStrike">
                          <a:solidFill>
                            <a:schemeClr val="tx1"/>
                          </a:solidFill>
                          <a:effectLst/>
                          <a:latin typeface="Cera Pro"/>
                        </a:rPr>
                        <a:t>Digitalisering</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nl-NL" sz="1100" b="1" i="0" u="none" strike="noStrike">
                          <a:solidFill>
                            <a:srgbClr val="000000"/>
                          </a:solidFill>
                          <a:effectLst/>
                          <a:latin typeface="Cera Pro"/>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515637"/>
                  </a:ext>
                </a:extLst>
              </a:tr>
              <a:tr h="241523">
                <a:tc>
                  <a:txBody>
                    <a:bodyPr/>
                    <a:lstStyle/>
                    <a:p>
                      <a:pPr algn="l" fontAlgn="b"/>
                      <a:r>
                        <a:rPr lang="nl-NL" sz="1100" b="1" u="none" strike="noStrike">
                          <a:solidFill>
                            <a:schemeClr val="tx1"/>
                          </a:solidFill>
                          <a:effectLst/>
                          <a:latin typeface="Cera Pro"/>
                        </a:rPr>
                        <a:t>Landbouw</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793742"/>
                  </a:ext>
                </a:extLst>
              </a:tr>
              <a:tr h="241523">
                <a:tc>
                  <a:txBody>
                    <a:bodyPr/>
                    <a:lstStyle/>
                    <a:p>
                      <a:pPr algn="l" fontAlgn="b"/>
                      <a:r>
                        <a:rPr lang="nl-NL" sz="1100" b="1" u="none" strike="noStrike">
                          <a:solidFill>
                            <a:schemeClr val="tx1"/>
                          </a:solidFill>
                          <a:effectLst/>
                          <a:latin typeface="Cera Pro"/>
                        </a:rPr>
                        <a:t>Water</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788231"/>
                  </a:ext>
                </a:extLst>
              </a:tr>
              <a:tr h="241523">
                <a:tc>
                  <a:txBody>
                    <a:bodyPr/>
                    <a:lstStyle/>
                    <a:p>
                      <a:pPr algn="l" fontAlgn="b"/>
                      <a:r>
                        <a:rPr lang="nl-NL" sz="1100" b="1" u="none" strike="noStrike">
                          <a:solidFill>
                            <a:schemeClr val="tx1"/>
                          </a:solidFill>
                          <a:effectLst/>
                          <a:latin typeface="Cera Pro"/>
                        </a:rPr>
                        <a:t>Energietransitie</a:t>
                      </a:r>
                      <a:endParaRPr lang="nl-NL" sz="1100" b="1" i="0" u="none" strike="noStrike">
                        <a:solidFill>
                          <a:schemeClr val="tx1"/>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nl-NL" sz="1100" b="1" i="0" u="none" strike="noStrike" dirty="0">
                          <a:solidFill>
                            <a:srgbClr val="000000"/>
                          </a:solidFill>
                          <a:effectLst/>
                          <a:latin typeface="Cera Pro" panose="00000400000000000000" pitchFamily="2" charset="0"/>
                        </a:rPr>
                        <a:t>x</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r>
                        <a:rPr lang="nl-NL" sz="1100" b="1" u="none" strike="noStrike">
                          <a:effectLst/>
                          <a:latin typeface="Cera Pro"/>
                        </a:rPr>
                        <a:t>x</a:t>
                      </a:r>
                      <a:endParaRPr lang="nl-NL" sz="1100" b="1" i="0" u="none" strike="noStrike">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nl-NL" sz="1100" b="1" i="0" u="none" strike="noStrike">
                        <a:solidFill>
                          <a:srgbClr val="000000"/>
                        </a:solidFill>
                        <a:effectLst/>
                        <a:latin typeface="Cera Pro" panose="00000400000000000000" pitchFamily="2"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l-NL" sz="1100" b="1" u="none" strike="noStrike" dirty="0">
                          <a:effectLst/>
                          <a:latin typeface="Cera Pro"/>
                        </a:rPr>
                        <a:t>x</a:t>
                      </a:r>
                      <a:endParaRPr lang="nl-NL" sz="1100" b="1" i="0" u="none" strike="noStrike" dirty="0">
                        <a:solidFill>
                          <a:srgbClr val="000000"/>
                        </a:solidFill>
                        <a:effectLst/>
                        <a:latin typeface="Cera Pro"/>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387265053"/>
                  </a:ext>
                </a:extLst>
              </a:tr>
            </a:tbl>
          </a:graphicData>
        </a:graphic>
      </p:graphicFrame>
      <p:sp>
        <p:nvSpPr>
          <p:cNvPr id="3" name="Rechthoek 2">
            <a:extLst>
              <a:ext uri="{FF2B5EF4-FFF2-40B4-BE49-F238E27FC236}">
                <a16:creationId xmlns:a16="http://schemas.microsoft.com/office/drawing/2014/main" id="{862CE527-580D-4B68-BEC6-A08FA2CE242D}"/>
              </a:ext>
            </a:extLst>
          </p:cNvPr>
          <p:cNvSpPr/>
          <p:nvPr/>
        </p:nvSpPr>
        <p:spPr>
          <a:xfrm>
            <a:off x="1795769" y="5327374"/>
            <a:ext cx="214685" cy="1669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5C32652-ABAF-4636-827D-B38E700A8EAC}"/>
              </a:ext>
            </a:extLst>
          </p:cNvPr>
          <p:cNvSpPr/>
          <p:nvPr/>
        </p:nvSpPr>
        <p:spPr>
          <a:xfrm>
            <a:off x="1795769" y="5550859"/>
            <a:ext cx="214685" cy="1669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B7F3065D-C317-44B9-9466-F3818C718724}"/>
              </a:ext>
            </a:extLst>
          </p:cNvPr>
          <p:cNvSpPr txBox="1"/>
          <p:nvPr/>
        </p:nvSpPr>
        <p:spPr>
          <a:xfrm>
            <a:off x="2010454" y="5280057"/>
            <a:ext cx="1940118" cy="261610"/>
          </a:xfrm>
          <a:prstGeom prst="rect">
            <a:avLst/>
          </a:prstGeom>
          <a:noFill/>
        </p:spPr>
        <p:txBody>
          <a:bodyPr wrap="square" rtlCol="0">
            <a:spAutoFit/>
          </a:bodyPr>
          <a:lstStyle/>
          <a:p>
            <a:r>
              <a:rPr lang="nl-NL" sz="1050">
                <a:latin typeface="Cera Pro" panose="00000400000000000000" pitchFamily="2" charset="0"/>
              </a:rPr>
              <a:t>Thematische aansluiting</a:t>
            </a:r>
          </a:p>
        </p:txBody>
      </p:sp>
      <p:sp>
        <p:nvSpPr>
          <p:cNvPr id="8" name="Tekstvak 7">
            <a:extLst>
              <a:ext uri="{FF2B5EF4-FFF2-40B4-BE49-F238E27FC236}">
                <a16:creationId xmlns:a16="http://schemas.microsoft.com/office/drawing/2014/main" id="{F6EEA242-CA2B-4C78-8FCE-60B045BEF02F}"/>
              </a:ext>
            </a:extLst>
          </p:cNvPr>
          <p:cNvSpPr txBox="1"/>
          <p:nvPr/>
        </p:nvSpPr>
        <p:spPr>
          <a:xfrm>
            <a:off x="2010453" y="5496829"/>
            <a:ext cx="3126089" cy="261610"/>
          </a:xfrm>
          <a:prstGeom prst="rect">
            <a:avLst/>
          </a:prstGeom>
          <a:noFill/>
        </p:spPr>
        <p:txBody>
          <a:bodyPr wrap="square" rtlCol="0">
            <a:spAutoFit/>
          </a:bodyPr>
          <a:lstStyle/>
          <a:p>
            <a:r>
              <a:rPr lang="nl-NL" sz="1050" dirty="0">
                <a:latin typeface="Cera Pro" panose="00000400000000000000" pitchFamily="2" charset="0"/>
              </a:rPr>
              <a:t>Afhankelijk van Interreg programmering </a:t>
            </a:r>
          </a:p>
        </p:txBody>
      </p:sp>
    </p:spTree>
    <p:extLst>
      <p:ext uri="{BB962C8B-B14F-4D97-AF65-F5344CB8AC3E}">
        <p14:creationId xmlns:p14="http://schemas.microsoft.com/office/powerpoint/2010/main" val="429199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DC802-DC19-4401-8FBE-7984A2522DF8}"/>
              </a:ext>
            </a:extLst>
          </p:cNvPr>
          <p:cNvSpPr>
            <a:spLocks noGrp="1"/>
          </p:cNvSpPr>
          <p:nvPr>
            <p:ph type="title"/>
          </p:nvPr>
        </p:nvSpPr>
        <p:spPr/>
        <p:txBody>
          <a:bodyPr/>
          <a:lstStyle/>
          <a:p>
            <a:r>
              <a:rPr lang="nl-NL" b="1">
                <a:latin typeface="Cera Pro Black" panose="020B0604020202020204" charset="0"/>
                <a:cs typeface="Cera Pro Black" panose="020B0604020202020204" charset="0"/>
              </a:rPr>
              <a:t>Thematische afbakening</a:t>
            </a:r>
          </a:p>
        </p:txBody>
      </p:sp>
      <p:pic>
        <p:nvPicPr>
          <p:cNvPr id="7" name="Afbeelding 6">
            <a:extLst>
              <a:ext uri="{FF2B5EF4-FFF2-40B4-BE49-F238E27FC236}">
                <a16:creationId xmlns:a16="http://schemas.microsoft.com/office/drawing/2014/main" id="{130ADD0C-4D60-4E25-AD94-71FBB5E481D9}"/>
              </a:ext>
            </a:extLst>
          </p:cNvPr>
          <p:cNvPicPr>
            <a:picLocks noChangeAspect="1"/>
          </p:cNvPicPr>
          <p:nvPr/>
        </p:nvPicPr>
        <p:blipFill>
          <a:blip r:embed="rId3"/>
          <a:stretch>
            <a:fillRect/>
          </a:stretch>
        </p:blipFill>
        <p:spPr>
          <a:xfrm>
            <a:off x="147919" y="6279246"/>
            <a:ext cx="1164513" cy="520052"/>
          </a:xfrm>
          <a:prstGeom prst="rect">
            <a:avLst/>
          </a:prstGeom>
        </p:spPr>
      </p:pic>
      <p:sp>
        <p:nvSpPr>
          <p:cNvPr id="8" name="Rechthoek 7">
            <a:extLst>
              <a:ext uri="{FF2B5EF4-FFF2-40B4-BE49-F238E27FC236}">
                <a16:creationId xmlns:a16="http://schemas.microsoft.com/office/drawing/2014/main" id="{350B7E0E-1270-4EE2-AC8F-847A1FD2B715}"/>
              </a:ext>
            </a:extLst>
          </p:cNvPr>
          <p:cNvSpPr/>
          <p:nvPr/>
        </p:nvSpPr>
        <p:spPr>
          <a:xfrm>
            <a:off x="921567" y="1690688"/>
            <a:ext cx="10348865" cy="1231271"/>
          </a:xfrm>
          <a:prstGeom prst="rect">
            <a:avLst/>
          </a:prstGeom>
          <a:solidFill>
            <a:schemeClr val="tx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spcBef>
                <a:spcPts val="1000"/>
              </a:spcBef>
            </a:pPr>
            <a:r>
              <a:rPr lang="nl-NL" sz="2400" b="1" err="1">
                <a:solidFill>
                  <a:srgbClr val="021E41"/>
                </a:solidFill>
                <a:latin typeface="Cera Pro" pitchFamily="2" charset="0"/>
              </a:rPr>
              <a:t>Rule</a:t>
            </a:r>
            <a:r>
              <a:rPr lang="nl-NL" sz="2400" b="1">
                <a:solidFill>
                  <a:srgbClr val="021E41"/>
                </a:solidFill>
                <a:latin typeface="Cera Pro" pitchFamily="2" charset="0"/>
              </a:rPr>
              <a:t> of </a:t>
            </a:r>
            <a:r>
              <a:rPr lang="nl-NL" sz="2400" b="1" err="1">
                <a:solidFill>
                  <a:srgbClr val="021E41"/>
                </a:solidFill>
                <a:latin typeface="Cera Pro" pitchFamily="2" charset="0"/>
              </a:rPr>
              <a:t>thumb</a:t>
            </a:r>
            <a:r>
              <a:rPr lang="nl-NL" sz="2400" b="1">
                <a:solidFill>
                  <a:srgbClr val="021E41"/>
                </a:solidFill>
                <a:latin typeface="Cera Pro" pitchFamily="2" charset="0"/>
              </a:rPr>
              <a:t>: </a:t>
            </a:r>
          </a:p>
          <a:p>
            <a:pPr lvl="0" algn="ctr">
              <a:spcBef>
                <a:spcPts val="1000"/>
              </a:spcBef>
            </a:pPr>
            <a:r>
              <a:rPr lang="nl-NL" sz="2400">
                <a:solidFill>
                  <a:srgbClr val="021E41"/>
                </a:solidFill>
                <a:latin typeface="Cera Pro" pitchFamily="2" charset="0"/>
              </a:rPr>
              <a:t>Hoe algemener het onderwerp of thema, hoe meer mogelijkheden!</a:t>
            </a:r>
            <a:endParaRPr lang="nl-NL" sz="2400" b="1">
              <a:solidFill>
                <a:srgbClr val="021E41"/>
              </a:solidFill>
              <a:latin typeface="Cera Pro" pitchFamily="2" charset="0"/>
            </a:endParaRPr>
          </a:p>
          <a:p>
            <a:pPr algn="ctr"/>
            <a:endParaRPr lang="nl-NL" sz="1600"/>
          </a:p>
        </p:txBody>
      </p:sp>
      <p:sp>
        <p:nvSpPr>
          <p:cNvPr id="9" name="Pijl: omlaag 8">
            <a:extLst>
              <a:ext uri="{FF2B5EF4-FFF2-40B4-BE49-F238E27FC236}">
                <a16:creationId xmlns:a16="http://schemas.microsoft.com/office/drawing/2014/main" id="{7F22BAD5-4C52-44B7-A771-0B21761EE704}"/>
              </a:ext>
            </a:extLst>
          </p:cNvPr>
          <p:cNvSpPr/>
          <p:nvPr/>
        </p:nvSpPr>
        <p:spPr>
          <a:xfrm>
            <a:off x="5806288" y="2921959"/>
            <a:ext cx="579422" cy="407405"/>
          </a:xfrm>
          <a:prstGeom prst="downArrow">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95E32B6-329C-445D-9D88-3571270FF760}"/>
              </a:ext>
            </a:extLst>
          </p:cNvPr>
          <p:cNvSpPr/>
          <p:nvPr/>
        </p:nvSpPr>
        <p:spPr>
          <a:xfrm>
            <a:off x="5036743" y="3329364"/>
            <a:ext cx="2118511" cy="922778"/>
          </a:xfrm>
          <a:prstGeom prst="rect">
            <a:avLst/>
          </a:prstGeom>
          <a:solidFill>
            <a:schemeClr val="tx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a:solidFill>
                  <a:schemeClr val="tx1"/>
                </a:solidFill>
                <a:latin typeface="Cera Pro" panose="00000400000000000000" pitchFamily="2" charset="0"/>
              </a:rPr>
              <a:t>Twee verschillende benaderingen</a:t>
            </a:r>
          </a:p>
        </p:txBody>
      </p:sp>
      <p:sp>
        <p:nvSpPr>
          <p:cNvPr id="11" name="Pijl: rechts 10">
            <a:extLst>
              <a:ext uri="{FF2B5EF4-FFF2-40B4-BE49-F238E27FC236}">
                <a16:creationId xmlns:a16="http://schemas.microsoft.com/office/drawing/2014/main" id="{DF670E59-D930-43AB-AB3F-BA220EDB624B}"/>
              </a:ext>
            </a:extLst>
          </p:cNvPr>
          <p:cNvSpPr/>
          <p:nvPr/>
        </p:nvSpPr>
        <p:spPr>
          <a:xfrm rot="9143672">
            <a:off x="4300395" y="4491097"/>
            <a:ext cx="1113576" cy="253497"/>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1F0CF6E9-D6A7-424A-918C-3012DCC60F56}"/>
              </a:ext>
            </a:extLst>
          </p:cNvPr>
          <p:cNvSpPr/>
          <p:nvPr/>
        </p:nvSpPr>
        <p:spPr>
          <a:xfrm rot="12456328" flipH="1">
            <a:off x="6778027" y="4491098"/>
            <a:ext cx="1113576" cy="253497"/>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83BCA14-5C9E-4F9B-A929-D7CBCB49AAB6}"/>
              </a:ext>
            </a:extLst>
          </p:cNvPr>
          <p:cNvSpPr/>
          <p:nvPr/>
        </p:nvSpPr>
        <p:spPr>
          <a:xfrm>
            <a:off x="1827417" y="4247521"/>
            <a:ext cx="2477630" cy="157559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sz="1600">
                <a:solidFill>
                  <a:schemeClr val="tx1"/>
                </a:solidFill>
                <a:latin typeface="Cera Pro" panose="00000400000000000000" pitchFamily="2" charset="0"/>
              </a:rPr>
              <a:t>“</a:t>
            </a:r>
            <a:r>
              <a:rPr lang="nl-NL" sz="1600" b="1">
                <a:solidFill>
                  <a:schemeClr val="tx1"/>
                </a:solidFill>
                <a:latin typeface="Cera Pro" panose="00000400000000000000" pitchFamily="2" charset="0"/>
              </a:rPr>
              <a:t>Sectoraal</a:t>
            </a:r>
            <a:r>
              <a:rPr lang="nl-NL" sz="1600">
                <a:solidFill>
                  <a:schemeClr val="tx1"/>
                </a:solidFill>
                <a:latin typeface="Cera Pro" panose="00000400000000000000" pitchFamily="2" charset="0"/>
              </a:rPr>
              <a:t>”: </a:t>
            </a:r>
          </a:p>
          <a:p>
            <a:pPr algn="ctr"/>
            <a:r>
              <a:rPr lang="nl-NL" sz="1600">
                <a:solidFill>
                  <a:schemeClr val="tx1"/>
                </a:solidFill>
                <a:latin typeface="Cera Pro" panose="00000400000000000000" pitchFamily="2" charset="0"/>
              </a:rPr>
              <a:t>Thematische oriëntatie binnen een bepaalde sector is het uitgangspunt bij verkennen financiering</a:t>
            </a:r>
          </a:p>
        </p:txBody>
      </p:sp>
      <p:sp>
        <p:nvSpPr>
          <p:cNvPr id="14" name="Rechthoek 13">
            <a:extLst>
              <a:ext uri="{FF2B5EF4-FFF2-40B4-BE49-F238E27FC236}">
                <a16:creationId xmlns:a16="http://schemas.microsoft.com/office/drawing/2014/main" id="{51AF2ACA-41BF-419F-838B-8AE19F1CCED2}"/>
              </a:ext>
            </a:extLst>
          </p:cNvPr>
          <p:cNvSpPr/>
          <p:nvPr/>
        </p:nvSpPr>
        <p:spPr>
          <a:xfrm>
            <a:off x="7886954" y="4247521"/>
            <a:ext cx="2477630" cy="157559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sz="1600" b="1">
                <a:solidFill>
                  <a:schemeClr val="tx1"/>
                </a:solidFill>
                <a:latin typeface="Cera Pro" panose="00000400000000000000" pitchFamily="2" charset="0"/>
              </a:rPr>
              <a:t>“Integraal”:</a:t>
            </a:r>
          </a:p>
          <a:p>
            <a:pPr algn="ctr"/>
            <a:r>
              <a:rPr lang="nl-NL" sz="1600">
                <a:solidFill>
                  <a:schemeClr val="tx1"/>
                </a:solidFill>
                <a:latin typeface="Cera Pro" panose="00000400000000000000" pitchFamily="2" charset="0"/>
              </a:rPr>
              <a:t>Zowel thema als de toepassingen die worden ingezet meenemen bij verkennen financiering </a:t>
            </a:r>
          </a:p>
        </p:txBody>
      </p:sp>
    </p:spTree>
    <p:extLst>
      <p:ext uri="{BB962C8B-B14F-4D97-AF65-F5344CB8AC3E}">
        <p14:creationId xmlns:p14="http://schemas.microsoft.com/office/powerpoint/2010/main" val="144980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C3487-F192-4459-AB0B-D2DA0DCF77B7}"/>
              </a:ext>
            </a:extLst>
          </p:cNvPr>
          <p:cNvSpPr>
            <a:spLocks noGrp="1"/>
          </p:cNvSpPr>
          <p:nvPr>
            <p:ph type="title"/>
          </p:nvPr>
        </p:nvSpPr>
        <p:spPr/>
        <p:txBody>
          <a:bodyPr/>
          <a:lstStyle/>
          <a:p>
            <a:r>
              <a:rPr lang="nl-NL" b="1">
                <a:latin typeface="Cera Pro Black" panose="020B0604020202020204" charset="0"/>
                <a:cs typeface="Cera Pro Black" panose="020B0604020202020204" charset="0"/>
              </a:rPr>
              <a:t>Voorbeeld sectoraal en integraal</a:t>
            </a:r>
          </a:p>
        </p:txBody>
      </p:sp>
      <p:sp>
        <p:nvSpPr>
          <p:cNvPr id="5" name="Rechthoek 4">
            <a:extLst>
              <a:ext uri="{FF2B5EF4-FFF2-40B4-BE49-F238E27FC236}">
                <a16:creationId xmlns:a16="http://schemas.microsoft.com/office/drawing/2014/main" id="{36D077B8-BA4D-46E9-A6B8-2FBC280C3EF1}"/>
              </a:ext>
            </a:extLst>
          </p:cNvPr>
          <p:cNvSpPr/>
          <p:nvPr/>
        </p:nvSpPr>
        <p:spPr>
          <a:xfrm>
            <a:off x="2525598" y="2359392"/>
            <a:ext cx="4458879" cy="44841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b="1">
                <a:solidFill>
                  <a:schemeClr val="tx1"/>
                </a:solidFill>
                <a:latin typeface="Cera Pro" panose="00000400000000000000" pitchFamily="2" charset="0"/>
              </a:rPr>
              <a:t>Sectorale benadering agrofood</a:t>
            </a:r>
          </a:p>
        </p:txBody>
      </p:sp>
      <p:sp>
        <p:nvSpPr>
          <p:cNvPr id="6" name="Rechthoek 5">
            <a:extLst>
              <a:ext uri="{FF2B5EF4-FFF2-40B4-BE49-F238E27FC236}">
                <a16:creationId xmlns:a16="http://schemas.microsoft.com/office/drawing/2014/main" id="{1BC53CE6-B314-48CC-B601-ECD1408240B7}"/>
              </a:ext>
            </a:extLst>
          </p:cNvPr>
          <p:cNvSpPr/>
          <p:nvPr/>
        </p:nvSpPr>
        <p:spPr>
          <a:xfrm>
            <a:off x="7053606" y="2359390"/>
            <a:ext cx="4458879" cy="461913"/>
          </a:xfrm>
          <a:prstGeom prst="rect">
            <a:avLst/>
          </a:prstGeom>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nl-NL" b="1">
                <a:solidFill>
                  <a:schemeClr val="tx1"/>
                </a:solidFill>
                <a:latin typeface="Cera Pro" panose="00000400000000000000" pitchFamily="2" charset="0"/>
              </a:rPr>
              <a:t>“Integraal transitiedenken” agrofood</a:t>
            </a:r>
          </a:p>
        </p:txBody>
      </p:sp>
      <p:sp>
        <p:nvSpPr>
          <p:cNvPr id="7" name="Rechthoek 6">
            <a:extLst>
              <a:ext uri="{FF2B5EF4-FFF2-40B4-BE49-F238E27FC236}">
                <a16:creationId xmlns:a16="http://schemas.microsoft.com/office/drawing/2014/main" id="{8DF3FE1A-4599-47E1-B68E-B42DB7A14854}"/>
              </a:ext>
            </a:extLst>
          </p:cNvPr>
          <p:cNvSpPr/>
          <p:nvPr/>
        </p:nvSpPr>
        <p:spPr>
          <a:xfrm>
            <a:off x="838200" y="2878703"/>
            <a:ext cx="1536569" cy="784983"/>
          </a:xfrm>
          <a:prstGeom prst="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nl-NL" sz="1600" b="1">
                <a:latin typeface="Cera Pro" panose="00000400000000000000" pitchFamily="2" charset="0"/>
              </a:rPr>
              <a:t>Zienswijze op financiering</a:t>
            </a:r>
          </a:p>
        </p:txBody>
      </p:sp>
      <p:sp>
        <p:nvSpPr>
          <p:cNvPr id="8" name="Rechthoek 7">
            <a:extLst>
              <a:ext uri="{FF2B5EF4-FFF2-40B4-BE49-F238E27FC236}">
                <a16:creationId xmlns:a16="http://schemas.microsoft.com/office/drawing/2014/main" id="{98CCFE2E-23F6-47E2-ABFD-FD305EBA6DD8}"/>
              </a:ext>
            </a:extLst>
          </p:cNvPr>
          <p:cNvSpPr/>
          <p:nvPr/>
        </p:nvSpPr>
        <p:spPr>
          <a:xfrm>
            <a:off x="838200" y="3818706"/>
            <a:ext cx="1536569" cy="916257"/>
          </a:xfrm>
          <a:prstGeom prst="rect">
            <a:avLst/>
          </a:prstGeom>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nl-NL" sz="1600" b="1">
                <a:latin typeface="Cera Pro" panose="00000400000000000000" pitchFamily="2" charset="0"/>
              </a:rPr>
              <a:t>Financieringsopties</a:t>
            </a:r>
          </a:p>
        </p:txBody>
      </p:sp>
      <p:sp>
        <p:nvSpPr>
          <p:cNvPr id="9" name="Rechthoek 8">
            <a:extLst>
              <a:ext uri="{FF2B5EF4-FFF2-40B4-BE49-F238E27FC236}">
                <a16:creationId xmlns:a16="http://schemas.microsoft.com/office/drawing/2014/main" id="{6F9694B5-D69B-45A8-B85D-1E6222BC02D9}"/>
              </a:ext>
            </a:extLst>
          </p:cNvPr>
          <p:cNvSpPr/>
          <p:nvPr/>
        </p:nvSpPr>
        <p:spPr>
          <a:xfrm>
            <a:off x="2525598" y="2892202"/>
            <a:ext cx="4458879" cy="78498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200" dirty="0">
                <a:solidFill>
                  <a:schemeClr val="tx1"/>
                </a:solidFill>
                <a:latin typeface="Cera Pro" panose="00000400000000000000" pitchFamily="2" charset="0"/>
              </a:rPr>
              <a:t>Agrofood = topsector </a:t>
            </a:r>
            <a:r>
              <a:rPr lang="nl-NL" sz="1200" dirty="0">
                <a:solidFill>
                  <a:schemeClr val="tx1"/>
                </a:solidFill>
                <a:latin typeface="Cera Pro" panose="00000400000000000000" pitchFamily="2" charset="0"/>
                <a:sym typeface="Wingdings" panose="05000000000000000000" pitchFamily="2" charset="2"/>
              </a:rPr>
              <a:t>dus meer innovatie, banen en investeringen. Weinig interactie op het snijvlak met maatschappelijke uitdagingen en economische ontwikkeling</a:t>
            </a:r>
          </a:p>
        </p:txBody>
      </p:sp>
      <p:sp>
        <p:nvSpPr>
          <p:cNvPr id="10" name="Rechthoek 9">
            <a:extLst>
              <a:ext uri="{FF2B5EF4-FFF2-40B4-BE49-F238E27FC236}">
                <a16:creationId xmlns:a16="http://schemas.microsoft.com/office/drawing/2014/main" id="{4CFEA0DD-4B3E-47CB-97A6-428D1E174400}"/>
              </a:ext>
            </a:extLst>
          </p:cNvPr>
          <p:cNvSpPr/>
          <p:nvPr/>
        </p:nvSpPr>
        <p:spPr>
          <a:xfrm>
            <a:off x="7053606" y="2892201"/>
            <a:ext cx="4458879" cy="78498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000">
                <a:solidFill>
                  <a:schemeClr val="tx1"/>
                </a:solidFill>
                <a:latin typeface="Cera Pro" panose="00000400000000000000" pitchFamily="2" charset="0"/>
              </a:rPr>
              <a:t>We produceren </a:t>
            </a:r>
            <a:r>
              <a:rPr lang="nl-NL" sz="1000" b="1">
                <a:solidFill>
                  <a:schemeClr val="tx1"/>
                </a:solidFill>
                <a:latin typeface="Cera Pro" panose="00000400000000000000" pitchFamily="2" charset="0"/>
              </a:rPr>
              <a:t>verantwoord</a:t>
            </a:r>
            <a:r>
              <a:rPr lang="nl-NL" sz="1000">
                <a:solidFill>
                  <a:schemeClr val="tx1"/>
                </a:solidFill>
                <a:latin typeface="Cera Pro" panose="00000400000000000000" pitchFamily="2" charset="0"/>
              </a:rPr>
              <a:t> </a:t>
            </a:r>
            <a:r>
              <a:rPr lang="nl-NL" sz="1000" b="1">
                <a:solidFill>
                  <a:schemeClr val="tx1"/>
                </a:solidFill>
                <a:latin typeface="Cera Pro" panose="00000400000000000000" pitchFamily="2" charset="0"/>
              </a:rPr>
              <a:t>voedsel</a:t>
            </a:r>
            <a:r>
              <a:rPr lang="nl-NL" sz="1000">
                <a:solidFill>
                  <a:schemeClr val="tx1"/>
                </a:solidFill>
                <a:latin typeface="Cera Pro" panose="00000400000000000000" pitchFamily="2" charset="0"/>
              </a:rPr>
              <a:t> aan binnen- en buitenland. Dat doen we middels </a:t>
            </a:r>
            <a:r>
              <a:rPr lang="nl-NL" sz="1000" b="1">
                <a:solidFill>
                  <a:schemeClr val="tx1"/>
                </a:solidFill>
                <a:latin typeface="Cera Pro" panose="00000400000000000000" pitchFamily="2" charset="0"/>
              </a:rPr>
              <a:t>kwalitatieve</a:t>
            </a:r>
            <a:r>
              <a:rPr lang="nl-NL" sz="1000">
                <a:solidFill>
                  <a:schemeClr val="tx1"/>
                </a:solidFill>
                <a:latin typeface="Cera Pro" panose="00000400000000000000" pitchFamily="2" charset="0"/>
              </a:rPr>
              <a:t> groei, gericht op het toenemend gebruik van </a:t>
            </a:r>
            <a:r>
              <a:rPr lang="nl-NL" sz="1000" b="1">
                <a:solidFill>
                  <a:schemeClr val="tx1"/>
                </a:solidFill>
                <a:latin typeface="Cera Pro" panose="00000400000000000000" pitchFamily="2" charset="0"/>
              </a:rPr>
              <a:t>hightech</a:t>
            </a:r>
            <a:r>
              <a:rPr lang="nl-NL" sz="1000">
                <a:solidFill>
                  <a:schemeClr val="tx1"/>
                </a:solidFill>
                <a:latin typeface="Cera Pro" panose="00000400000000000000" pitchFamily="2" charset="0"/>
              </a:rPr>
              <a:t> en datagerichte </a:t>
            </a:r>
            <a:r>
              <a:rPr lang="nl-NL" sz="1000" b="1">
                <a:solidFill>
                  <a:schemeClr val="tx1"/>
                </a:solidFill>
                <a:latin typeface="Cera Pro" panose="00000400000000000000" pitchFamily="2" charset="0"/>
              </a:rPr>
              <a:t>oplossingen</a:t>
            </a:r>
            <a:r>
              <a:rPr lang="nl-NL" sz="1000">
                <a:solidFill>
                  <a:schemeClr val="tx1"/>
                </a:solidFill>
                <a:latin typeface="Cera Pro" panose="00000400000000000000" pitchFamily="2" charset="0"/>
              </a:rPr>
              <a:t>. Het </a:t>
            </a:r>
            <a:r>
              <a:rPr lang="nl-NL" sz="1000" b="1">
                <a:solidFill>
                  <a:schemeClr val="tx1"/>
                </a:solidFill>
                <a:latin typeface="Cera Pro" panose="00000400000000000000" pitchFamily="2" charset="0"/>
              </a:rPr>
              <a:t>energiesysteem</a:t>
            </a:r>
            <a:r>
              <a:rPr lang="nl-NL" sz="1000">
                <a:solidFill>
                  <a:schemeClr val="tx1"/>
                </a:solidFill>
                <a:latin typeface="Cera Pro" panose="00000400000000000000" pitchFamily="2" charset="0"/>
              </a:rPr>
              <a:t> dient kwalitatief mee te groeien, waardoor groene, rode en blauwe functies in </a:t>
            </a:r>
            <a:r>
              <a:rPr lang="nl-NL" sz="1000" b="1">
                <a:solidFill>
                  <a:schemeClr val="tx1"/>
                </a:solidFill>
                <a:latin typeface="Cera Pro" panose="00000400000000000000" pitchFamily="2" charset="0"/>
              </a:rPr>
              <a:t>harmonie</a:t>
            </a:r>
            <a:r>
              <a:rPr lang="nl-NL" sz="1000">
                <a:solidFill>
                  <a:schemeClr val="tx1"/>
                </a:solidFill>
                <a:latin typeface="Cera Pro" panose="00000400000000000000" pitchFamily="2" charset="0"/>
              </a:rPr>
              <a:t> zijn en de </a:t>
            </a:r>
            <a:r>
              <a:rPr lang="nl-NL" sz="1000" b="1">
                <a:solidFill>
                  <a:schemeClr val="tx1"/>
                </a:solidFill>
                <a:latin typeface="Cera Pro" panose="00000400000000000000" pitchFamily="2" charset="0"/>
              </a:rPr>
              <a:t>consument</a:t>
            </a:r>
            <a:r>
              <a:rPr lang="nl-NL" sz="1000">
                <a:solidFill>
                  <a:schemeClr val="tx1"/>
                </a:solidFill>
                <a:latin typeface="Cera Pro" panose="00000400000000000000" pitchFamily="2" charset="0"/>
              </a:rPr>
              <a:t> ook inspraak heeft. </a:t>
            </a:r>
          </a:p>
        </p:txBody>
      </p:sp>
      <p:sp>
        <p:nvSpPr>
          <p:cNvPr id="11" name="Rechthoek 10">
            <a:extLst>
              <a:ext uri="{FF2B5EF4-FFF2-40B4-BE49-F238E27FC236}">
                <a16:creationId xmlns:a16="http://schemas.microsoft.com/office/drawing/2014/main" id="{861E4177-F467-4AA0-81C6-5E6301B927A1}"/>
              </a:ext>
            </a:extLst>
          </p:cNvPr>
          <p:cNvSpPr/>
          <p:nvPr/>
        </p:nvSpPr>
        <p:spPr>
          <a:xfrm>
            <a:off x="2525598" y="3832205"/>
            <a:ext cx="4458879" cy="90275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nl-NL" sz="1200" dirty="0">
                <a:solidFill>
                  <a:schemeClr val="tx1"/>
                </a:solidFill>
                <a:latin typeface="Cera Pro" panose="00000400000000000000" pitchFamily="2" charset="0"/>
              </a:rPr>
              <a:t>Proeftuin agrofood:		EFRO</a:t>
            </a:r>
          </a:p>
          <a:p>
            <a:r>
              <a:rPr lang="nl-NL" sz="1200" dirty="0">
                <a:solidFill>
                  <a:schemeClr val="tx1"/>
                </a:solidFill>
                <a:latin typeface="Cera Pro" panose="00000400000000000000" pitchFamily="2" charset="0"/>
              </a:rPr>
              <a:t>Grensoverschrijdende agrofood:	INTERREG VL-NL</a:t>
            </a:r>
          </a:p>
        </p:txBody>
      </p:sp>
      <p:sp>
        <p:nvSpPr>
          <p:cNvPr id="12" name="Rechthoek 11">
            <a:extLst>
              <a:ext uri="{FF2B5EF4-FFF2-40B4-BE49-F238E27FC236}">
                <a16:creationId xmlns:a16="http://schemas.microsoft.com/office/drawing/2014/main" id="{95028652-7FF5-4745-BC07-A7A089435A9B}"/>
              </a:ext>
            </a:extLst>
          </p:cNvPr>
          <p:cNvSpPr/>
          <p:nvPr/>
        </p:nvSpPr>
        <p:spPr>
          <a:xfrm>
            <a:off x="7053606" y="3832205"/>
            <a:ext cx="4458879" cy="90275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nl-NL" sz="1000" dirty="0">
                <a:solidFill>
                  <a:schemeClr val="tx1"/>
                </a:solidFill>
                <a:latin typeface="Cera Pro" panose="00000400000000000000" pitchFamily="2" charset="0"/>
              </a:rPr>
              <a:t>Biodiversiteit &amp; agrofood:		LIFE</a:t>
            </a:r>
          </a:p>
          <a:p>
            <a:pPr algn="just"/>
            <a:r>
              <a:rPr lang="nl-NL" sz="1000" dirty="0">
                <a:solidFill>
                  <a:schemeClr val="tx1"/>
                </a:solidFill>
                <a:latin typeface="Cera Pro" panose="00000400000000000000" pitchFamily="2" charset="0"/>
              </a:rPr>
              <a:t>Samenwerking in het ecosysteem:	EFRO / </a:t>
            </a:r>
            <a:r>
              <a:rPr lang="nl-NL" sz="1000" dirty="0" err="1">
                <a:solidFill>
                  <a:schemeClr val="tx1"/>
                </a:solidFill>
                <a:latin typeface="Cera Pro" panose="00000400000000000000" pitchFamily="2" charset="0"/>
              </a:rPr>
              <a:t>ReactEU</a:t>
            </a:r>
            <a:endParaRPr lang="nl-NL" sz="1000" dirty="0">
              <a:solidFill>
                <a:schemeClr val="tx1"/>
              </a:solidFill>
              <a:latin typeface="Cera Pro" panose="00000400000000000000" pitchFamily="2" charset="0"/>
            </a:endParaRPr>
          </a:p>
          <a:p>
            <a:pPr algn="just"/>
            <a:r>
              <a:rPr lang="nl-NL" sz="1000" dirty="0">
                <a:solidFill>
                  <a:schemeClr val="tx1"/>
                </a:solidFill>
                <a:latin typeface="Cera Pro" panose="00000400000000000000" pitchFamily="2" charset="0"/>
              </a:rPr>
              <a:t>Agrofood korte ketens landelijk:	Groeifonds</a:t>
            </a:r>
          </a:p>
          <a:p>
            <a:pPr algn="just"/>
            <a:r>
              <a:rPr lang="nl-NL" sz="1000" dirty="0">
                <a:solidFill>
                  <a:schemeClr val="tx1"/>
                </a:solidFill>
                <a:latin typeface="Cera Pro" panose="00000400000000000000" pitchFamily="2" charset="0"/>
              </a:rPr>
              <a:t>Cross border </a:t>
            </a:r>
            <a:r>
              <a:rPr lang="nl-NL" sz="1000" dirty="0" err="1">
                <a:solidFill>
                  <a:schemeClr val="tx1"/>
                </a:solidFill>
                <a:latin typeface="Cera Pro" panose="00000400000000000000" pitchFamily="2" charset="0"/>
              </a:rPr>
              <a:t>dataficatie</a:t>
            </a:r>
            <a:r>
              <a:rPr lang="nl-NL" sz="1000" dirty="0">
                <a:solidFill>
                  <a:schemeClr val="tx1"/>
                </a:solidFill>
                <a:latin typeface="Cera Pro" panose="00000400000000000000" pitchFamily="2" charset="0"/>
              </a:rPr>
              <a:t> agrofood:	INTERREG</a:t>
            </a:r>
          </a:p>
          <a:p>
            <a:pPr algn="just"/>
            <a:r>
              <a:rPr lang="nl-NL" sz="1000" dirty="0">
                <a:solidFill>
                  <a:schemeClr val="tx1"/>
                </a:solidFill>
                <a:latin typeface="Cera Pro" panose="00000400000000000000" pitchFamily="2" charset="0"/>
              </a:rPr>
              <a:t>Robotisering/digitalisering agrofood:	DIGITAL</a:t>
            </a:r>
          </a:p>
        </p:txBody>
      </p:sp>
      <p:pic>
        <p:nvPicPr>
          <p:cNvPr id="13" name="Afbeelding 12">
            <a:extLst>
              <a:ext uri="{FF2B5EF4-FFF2-40B4-BE49-F238E27FC236}">
                <a16:creationId xmlns:a16="http://schemas.microsoft.com/office/drawing/2014/main" id="{B0FD9922-400A-4CC0-A2D1-9CEC5D0075C6}"/>
              </a:ext>
            </a:extLst>
          </p:cNvPr>
          <p:cNvPicPr>
            <a:picLocks noChangeAspect="1"/>
          </p:cNvPicPr>
          <p:nvPr/>
        </p:nvPicPr>
        <p:blipFill>
          <a:blip r:embed="rId3"/>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41366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03096-4728-384B-AA1F-CCA6C78F9249}"/>
              </a:ext>
            </a:extLst>
          </p:cNvPr>
          <p:cNvSpPr>
            <a:spLocks noGrp="1"/>
          </p:cNvSpPr>
          <p:nvPr>
            <p:ph type="title"/>
          </p:nvPr>
        </p:nvSpPr>
        <p:spPr>
          <a:xfrm>
            <a:off x="838200" y="438231"/>
            <a:ext cx="10440000" cy="971919"/>
          </a:xfrm>
        </p:spPr>
        <p:txBody>
          <a:bodyPr/>
          <a:lstStyle/>
          <a:p>
            <a:r>
              <a:rPr lang="nl-NL" sz="3600" b="1">
                <a:latin typeface="Cera Pro Black" panose="020B0604020202020204" charset="0"/>
                <a:cs typeface="Cera Pro Black" panose="020B0604020202020204" charset="0"/>
              </a:rPr>
              <a:t>Activiteiten als vertrekpunt: </a:t>
            </a:r>
            <a:br>
              <a:rPr lang="nl-NL" sz="3600" b="1">
                <a:latin typeface="Cera Pro Black" panose="020B0604020202020204" charset="0"/>
                <a:cs typeface="Cera Pro Black" panose="020B0604020202020204" charset="0"/>
              </a:rPr>
            </a:br>
            <a:r>
              <a:rPr lang="nl-NL" sz="3600" err="1">
                <a:latin typeface="Cera Pro Black" panose="020B0604020202020204" charset="0"/>
                <a:cs typeface="Cera Pro Black" panose="020B0604020202020204" charset="0"/>
              </a:rPr>
              <a:t>Stairway</a:t>
            </a:r>
            <a:r>
              <a:rPr lang="nl-NL" sz="3600">
                <a:latin typeface="Cera Pro Black" panose="020B0604020202020204" charset="0"/>
                <a:cs typeface="Cera Pro Black" panose="020B0604020202020204" charset="0"/>
              </a:rPr>
              <a:t> </a:t>
            </a:r>
            <a:r>
              <a:rPr lang="nl-NL" sz="3600" err="1">
                <a:latin typeface="Cera Pro Black" panose="020B0604020202020204" charset="0"/>
                <a:cs typeface="Cera Pro Black" panose="020B0604020202020204" charset="0"/>
              </a:rPr>
              <a:t>to</a:t>
            </a:r>
            <a:r>
              <a:rPr lang="nl-NL" sz="3600">
                <a:latin typeface="Cera Pro Black" panose="020B0604020202020204" charset="0"/>
                <a:cs typeface="Cera Pro Black" panose="020B0604020202020204" charset="0"/>
              </a:rPr>
              <a:t> excellence</a:t>
            </a:r>
          </a:p>
        </p:txBody>
      </p:sp>
      <p:sp>
        <p:nvSpPr>
          <p:cNvPr id="12" name="Tijdelijke aanduiding voor tekst 11">
            <a:extLst>
              <a:ext uri="{FF2B5EF4-FFF2-40B4-BE49-F238E27FC236}">
                <a16:creationId xmlns:a16="http://schemas.microsoft.com/office/drawing/2014/main" id="{FB709C5E-31B5-494C-898D-00B698B38E17}"/>
              </a:ext>
            </a:extLst>
          </p:cNvPr>
          <p:cNvSpPr>
            <a:spLocks noGrp="1"/>
          </p:cNvSpPr>
          <p:nvPr>
            <p:ph type="body" sz="quarter" idx="10"/>
          </p:nvPr>
        </p:nvSpPr>
        <p:spPr>
          <a:xfrm>
            <a:off x="838200" y="1350710"/>
            <a:ext cx="10439400" cy="351557"/>
          </a:xfrm>
        </p:spPr>
        <p:txBody>
          <a:bodyPr/>
          <a:lstStyle/>
          <a:p>
            <a:r>
              <a:rPr lang="nl-NL" sz="2000">
                <a:solidFill>
                  <a:srgbClr val="189DD9"/>
                </a:solidFill>
                <a:latin typeface="Nunito Sans Light" pitchFamily="2" charset="77"/>
              </a:rPr>
              <a:t>Roadmap financiering</a:t>
            </a:r>
          </a:p>
        </p:txBody>
      </p:sp>
      <p:grpSp>
        <p:nvGrpSpPr>
          <p:cNvPr id="216" name="Group 32">
            <a:extLst>
              <a:ext uri="{FF2B5EF4-FFF2-40B4-BE49-F238E27FC236}">
                <a16:creationId xmlns:a16="http://schemas.microsoft.com/office/drawing/2014/main" id="{B9D5196E-DE5B-DC43-8A0C-8F37A659F529}"/>
              </a:ext>
            </a:extLst>
          </p:cNvPr>
          <p:cNvGrpSpPr/>
          <p:nvPr/>
        </p:nvGrpSpPr>
        <p:grpSpPr>
          <a:xfrm>
            <a:off x="712413" y="2399816"/>
            <a:ext cx="10886911" cy="3351420"/>
            <a:chOff x="1190845" y="2225965"/>
            <a:chExt cx="10172082" cy="3131367"/>
          </a:xfrm>
        </p:grpSpPr>
        <p:sp>
          <p:nvSpPr>
            <p:cNvPr id="218" name="Rectangle 6">
              <a:extLst>
                <a:ext uri="{FF2B5EF4-FFF2-40B4-BE49-F238E27FC236}">
                  <a16:creationId xmlns:a16="http://schemas.microsoft.com/office/drawing/2014/main" id="{EFD3206E-95A8-F54C-A49A-34E6AB6C1DE9}"/>
                </a:ext>
              </a:extLst>
            </p:cNvPr>
            <p:cNvSpPr/>
            <p:nvPr/>
          </p:nvSpPr>
          <p:spPr>
            <a:xfrm>
              <a:off x="4719812" y="3177090"/>
              <a:ext cx="3082186" cy="2180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endParaRPr lang="en-US" sz="1585">
                <a:solidFill>
                  <a:prstClr val="white"/>
                </a:solidFill>
                <a:latin typeface="Calibri" panose="020F0502020204030204"/>
              </a:endParaRPr>
            </a:p>
          </p:txBody>
        </p:sp>
        <p:sp>
          <p:nvSpPr>
            <p:cNvPr id="219" name="Text Box 10">
              <a:extLst>
                <a:ext uri="{FF2B5EF4-FFF2-40B4-BE49-F238E27FC236}">
                  <a16:creationId xmlns:a16="http://schemas.microsoft.com/office/drawing/2014/main" id="{3ACCE14E-0864-6248-BF09-7F2D6065D929}"/>
                </a:ext>
              </a:extLst>
            </p:cNvPr>
            <p:cNvSpPr txBox="1">
              <a:spLocks noChangeArrowheads="1"/>
            </p:cNvSpPr>
            <p:nvPr/>
          </p:nvSpPr>
          <p:spPr bwMode="auto">
            <a:xfrm>
              <a:off x="4678933" y="3664199"/>
              <a:ext cx="930329" cy="271498"/>
            </a:xfrm>
            <a:prstGeom prst="rect">
              <a:avLst/>
            </a:prstGeom>
            <a:noFill/>
            <a:ln w="9525">
              <a:noFill/>
              <a:miter lim="800000"/>
              <a:headEnd/>
              <a:tailEnd/>
            </a:ln>
          </p:spPr>
          <p:txBody>
            <a:bodyPr wrap="square" lIns="40244" tIns="20122" rIns="40244" bIns="20122" anchor="b">
              <a:spAutoFit/>
            </a:bodyPr>
            <a:lstStyle/>
            <a:p>
              <a:pPr algn="r" defTabSz="957788"/>
              <a:r>
                <a:rPr lang="en-US" sz="800" b="1">
                  <a:solidFill>
                    <a:srgbClr val="189DD9"/>
                  </a:solidFill>
                  <a:latin typeface="Cera Pro" pitchFamily="2" charset="0"/>
                  <a:ea typeface="Open Sans" pitchFamily="34" charset="0"/>
                  <a:cs typeface="Open Sans" pitchFamily="34" charset="0"/>
                </a:rPr>
                <a:t>ONDERZOEK &amp;</a:t>
              </a:r>
            </a:p>
            <a:p>
              <a:pPr algn="r" defTabSz="957788"/>
              <a:r>
                <a:rPr lang="en-US" sz="800" b="1">
                  <a:solidFill>
                    <a:srgbClr val="189DD9"/>
                  </a:solidFill>
                  <a:latin typeface="Cera Pro" pitchFamily="2" charset="0"/>
                  <a:ea typeface="Open Sans" pitchFamily="34" charset="0"/>
                  <a:cs typeface="Open Sans" pitchFamily="34" charset="0"/>
                </a:rPr>
                <a:t>ONTWIKKELING</a:t>
              </a:r>
            </a:p>
          </p:txBody>
        </p:sp>
        <p:sp>
          <p:nvSpPr>
            <p:cNvPr id="220" name="Text Box 10">
              <a:extLst>
                <a:ext uri="{FF2B5EF4-FFF2-40B4-BE49-F238E27FC236}">
                  <a16:creationId xmlns:a16="http://schemas.microsoft.com/office/drawing/2014/main" id="{467116CA-F232-8A40-870E-2A0143171674}"/>
                </a:ext>
              </a:extLst>
            </p:cNvPr>
            <p:cNvSpPr txBox="1">
              <a:spLocks noChangeArrowheads="1"/>
            </p:cNvSpPr>
            <p:nvPr/>
          </p:nvSpPr>
          <p:spPr bwMode="auto">
            <a:xfrm>
              <a:off x="7909022" y="2747319"/>
              <a:ext cx="1029661" cy="388263"/>
            </a:xfrm>
            <a:prstGeom prst="rect">
              <a:avLst/>
            </a:prstGeom>
            <a:noFill/>
            <a:ln w="9525">
              <a:noFill/>
              <a:miter lim="800000"/>
              <a:headEnd/>
              <a:tailEnd/>
            </a:ln>
          </p:spPr>
          <p:txBody>
            <a:bodyPr wrap="square" lIns="40244" tIns="20122" rIns="40244" bIns="20122" anchor="b">
              <a:spAutoFit/>
            </a:bodyPr>
            <a:lstStyle/>
            <a:p>
              <a:pPr algn="r" defTabSz="957788"/>
              <a:r>
                <a:rPr lang="en-US" sz="800" b="1">
                  <a:solidFill>
                    <a:srgbClr val="189DD9"/>
                  </a:solidFill>
                  <a:latin typeface="Cera Pro" pitchFamily="2" charset="0"/>
                  <a:ea typeface="Open Sans" pitchFamily="34" charset="0"/>
                  <a:cs typeface="Open Sans" pitchFamily="34" charset="0"/>
                </a:rPr>
                <a:t>INNOVATIE,</a:t>
              </a:r>
            </a:p>
            <a:p>
              <a:pPr algn="r" defTabSz="957788"/>
              <a:r>
                <a:rPr lang="en-US" sz="800" b="1">
                  <a:solidFill>
                    <a:srgbClr val="189DD9"/>
                  </a:solidFill>
                  <a:latin typeface="Cera Pro" pitchFamily="2" charset="0"/>
                  <a:ea typeface="Open Sans" pitchFamily="34" charset="0"/>
                  <a:cs typeface="Open Sans" pitchFamily="34" charset="0"/>
                </a:rPr>
                <a:t>IMPLEMENTATIE &amp;</a:t>
              </a:r>
            </a:p>
            <a:p>
              <a:pPr algn="r" defTabSz="957788"/>
              <a:r>
                <a:rPr lang="en-US" sz="800" b="1">
                  <a:solidFill>
                    <a:srgbClr val="189DD9"/>
                  </a:solidFill>
                  <a:latin typeface="Cera Pro" pitchFamily="2" charset="0"/>
                  <a:ea typeface="Open Sans" pitchFamily="34" charset="0"/>
                  <a:cs typeface="Open Sans" pitchFamily="34" charset="0"/>
                </a:rPr>
                <a:t>MARKTINTRODUCTIE</a:t>
              </a:r>
            </a:p>
          </p:txBody>
        </p:sp>
        <p:pic>
          <p:nvPicPr>
            <p:cNvPr id="221" name="Graphic 220" descr="Verbindingen">
              <a:extLst>
                <a:ext uri="{FF2B5EF4-FFF2-40B4-BE49-F238E27FC236}">
                  <a16:creationId xmlns:a16="http://schemas.microsoft.com/office/drawing/2014/main" id="{71148319-A68E-F547-ACE6-F634FACCE2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9846" y="4097660"/>
              <a:ext cx="383507" cy="383507"/>
            </a:xfrm>
            <a:prstGeom prst="rect">
              <a:avLst/>
            </a:prstGeom>
          </p:spPr>
        </p:pic>
        <p:pic>
          <p:nvPicPr>
            <p:cNvPr id="222" name="Graphic 221" descr="Verzenden">
              <a:extLst>
                <a:ext uri="{FF2B5EF4-FFF2-40B4-BE49-F238E27FC236}">
                  <a16:creationId xmlns:a16="http://schemas.microsoft.com/office/drawing/2014/main" id="{D9D71679-F106-2248-B725-47801A1E99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1123" y="2425493"/>
              <a:ext cx="326050" cy="326050"/>
            </a:xfrm>
            <a:prstGeom prst="rect">
              <a:avLst/>
            </a:prstGeom>
          </p:spPr>
        </p:pic>
        <p:sp>
          <p:nvSpPr>
            <p:cNvPr id="223" name="Text Box 10">
              <a:extLst>
                <a:ext uri="{FF2B5EF4-FFF2-40B4-BE49-F238E27FC236}">
                  <a16:creationId xmlns:a16="http://schemas.microsoft.com/office/drawing/2014/main" id="{26D2B870-E15A-7141-AF59-A577ABCF0EB3}"/>
                </a:ext>
              </a:extLst>
            </p:cNvPr>
            <p:cNvSpPr txBox="1">
              <a:spLocks noChangeArrowheads="1"/>
            </p:cNvSpPr>
            <p:nvPr/>
          </p:nvSpPr>
          <p:spPr bwMode="auto">
            <a:xfrm>
              <a:off x="2493796" y="4103444"/>
              <a:ext cx="2060228" cy="621792"/>
            </a:xfrm>
            <a:prstGeom prst="rect">
              <a:avLst/>
            </a:prstGeom>
            <a:noFill/>
            <a:ln w="9525">
              <a:noFill/>
              <a:miter lim="800000"/>
              <a:headEnd/>
              <a:tailEnd/>
            </a:ln>
          </p:spPr>
          <p:txBody>
            <a:bodyPr wrap="square" lIns="40244" tIns="20122" rIns="40244" bIns="20122" anchor="b">
              <a:spAutoFit/>
            </a:bodyPr>
            <a:lstStyle/>
            <a:p>
              <a:pPr marL="171450" indent="-171450" defTabSz="957788">
                <a:buFont typeface="Arial" panose="020B0604020202020204" pitchFamily="34" charset="0"/>
                <a:buChar char="•"/>
              </a:pPr>
              <a:r>
                <a:rPr lang="en-US" sz="812">
                  <a:solidFill>
                    <a:srgbClr val="021E41"/>
                  </a:solidFill>
                  <a:latin typeface="Nunito Sans Light" pitchFamily="2" charset="77"/>
                  <a:ea typeface="Open Sans" pitchFamily="34" charset="0"/>
                  <a:cs typeface="Open Sans" pitchFamily="34" charset="0"/>
                </a:rPr>
                <a:t>CAMPUSONTWIKKELING</a:t>
              </a:r>
            </a:p>
            <a:p>
              <a:pPr marL="171450" indent="-171450" defTabSz="957788">
                <a:buFont typeface="Arial" panose="020B0604020202020204" pitchFamily="34" charset="0"/>
                <a:buChar char="•"/>
              </a:pPr>
              <a:r>
                <a:rPr lang="en-US" sz="812">
                  <a:solidFill>
                    <a:srgbClr val="021E41"/>
                  </a:solidFill>
                  <a:latin typeface="Nunito Sans Light" pitchFamily="2" charset="77"/>
                  <a:ea typeface="Open Sans" pitchFamily="34" charset="0"/>
                  <a:cs typeface="Open Sans" pitchFamily="34" charset="0"/>
                </a:rPr>
                <a:t>RESEARCH CENTERS</a:t>
              </a:r>
            </a:p>
            <a:p>
              <a:pPr marL="171450" indent="-171450" defTabSz="957788">
                <a:buFont typeface="Arial" panose="020B0604020202020204" pitchFamily="34" charset="0"/>
                <a:buChar char="•"/>
              </a:pPr>
              <a:r>
                <a:rPr lang="en-US" sz="812">
                  <a:solidFill>
                    <a:srgbClr val="021E41"/>
                  </a:solidFill>
                  <a:latin typeface="Nunito Sans Light" pitchFamily="2" charset="77"/>
                  <a:ea typeface="Open Sans" pitchFamily="34" charset="0"/>
                  <a:cs typeface="Open Sans" pitchFamily="34" charset="0"/>
                </a:rPr>
                <a:t>INNOVATIE INFRASTRUCTUUR</a:t>
              </a:r>
            </a:p>
            <a:p>
              <a:pPr marL="171450" indent="-171450" defTabSz="957788">
                <a:buFont typeface="Arial" panose="020B0604020202020204" pitchFamily="34" charset="0"/>
                <a:buChar char="•"/>
              </a:pPr>
              <a:r>
                <a:rPr lang="en-US" sz="812">
                  <a:solidFill>
                    <a:srgbClr val="021E41"/>
                  </a:solidFill>
                  <a:latin typeface="Nunito Sans Light" pitchFamily="2" charset="77"/>
                  <a:ea typeface="Open Sans" pitchFamily="34" charset="0"/>
                  <a:cs typeface="Open Sans" pitchFamily="34" charset="0"/>
                </a:rPr>
                <a:t>SHARED FACILITIES</a:t>
              </a:r>
            </a:p>
            <a:p>
              <a:pPr marL="171450" indent="-171450" defTabSz="957788">
                <a:buFont typeface="Arial" panose="020B0604020202020204" pitchFamily="34" charset="0"/>
                <a:buChar char="•"/>
              </a:pPr>
              <a:r>
                <a:rPr lang="en-US" sz="812">
                  <a:solidFill>
                    <a:srgbClr val="021E41"/>
                  </a:solidFill>
                  <a:latin typeface="Nunito Sans Light" pitchFamily="2" charset="77"/>
                  <a:ea typeface="Open Sans" pitchFamily="34" charset="0"/>
                  <a:cs typeface="Open Sans" pitchFamily="34" charset="0"/>
                </a:rPr>
                <a:t>REGIONALE SAMENWERKING</a:t>
              </a:r>
            </a:p>
          </p:txBody>
        </p:sp>
        <p:sp>
          <p:nvSpPr>
            <p:cNvPr id="224" name="Text Box 10">
              <a:extLst>
                <a:ext uri="{FF2B5EF4-FFF2-40B4-BE49-F238E27FC236}">
                  <a16:creationId xmlns:a16="http://schemas.microsoft.com/office/drawing/2014/main" id="{CDE2F4D4-1DB2-734D-AFEB-431F52CD274A}"/>
                </a:ext>
              </a:extLst>
            </p:cNvPr>
            <p:cNvSpPr txBox="1">
              <a:spLocks noChangeArrowheads="1"/>
            </p:cNvSpPr>
            <p:nvPr/>
          </p:nvSpPr>
          <p:spPr bwMode="auto">
            <a:xfrm>
              <a:off x="5626237" y="3324602"/>
              <a:ext cx="1783791" cy="621792"/>
            </a:xfrm>
            <a:prstGeom prst="rect">
              <a:avLst/>
            </a:prstGeom>
            <a:noFill/>
            <a:ln w="9525">
              <a:noFill/>
              <a:miter lim="800000"/>
              <a:headEnd/>
              <a:tailEnd/>
            </a:ln>
          </p:spPr>
          <p:txBody>
            <a:bodyPr wrap="square" lIns="40244" tIns="20122" rIns="40244" bIns="20122" anchor="b">
              <a:spAutoFit/>
            </a:bodyPr>
            <a:lstStyle/>
            <a:p>
              <a:pPr marL="171450" indent="-171450"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FUNDAMENTEEL EN INDUSTRIEEL ONDERZOEK</a:t>
              </a:r>
            </a:p>
            <a:p>
              <a:pPr marL="171450" indent="-171450"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KENNISINSTELLINGEN</a:t>
              </a:r>
            </a:p>
            <a:p>
              <a:pPr marL="171450" indent="-171450"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PROOF OF CONCEPT</a:t>
              </a:r>
            </a:p>
            <a:p>
              <a:pPr marL="171450" indent="-171450"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VALIDATIE PROTOTYPE</a:t>
              </a:r>
            </a:p>
          </p:txBody>
        </p:sp>
        <p:pic>
          <p:nvPicPr>
            <p:cNvPr id="225" name="Graphic 224" descr="Hoofd met radertjes">
              <a:extLst>
                <a:ext uri="{FF2B5EF4-FFF2-40B4-BE49-F238E27FC236}">
                  <a16:creationId xmlns:a16="http://schemas.microsoft.com/office/drawing/2014/main" id="{576F0BC0-A2EF-FC4D-B419-8DF8B7B48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59020" y="3316959"/>
              <a:ext cx="331579" cy="331579"/>
            </a:xfrm>
            <a:prstGeom prst="rect">
              <a:avLst/>
            </a:prstGeom>
          </p:spPr>
        </p:pic>
        <p:sp>
          <p:nvSpPr>
            <p:cNvPr id="226" name="Vrije vorm 99">
              <a:extLst>
                <a:ext uri="{FF2B5EF4-FFF2-40B4-BE49-F238E27FC236}">
                  <a16:creationId xmlns:a16="http://schemas.microsoft.com/office/drawing/2014/main" id="{954096C9-077B-C94D-98FB-427490D951CF}"/>
                </a:ext>
              </a:extLst>
            </p:cNvPr>
            <p:cNvSpPr/>
            <p:nvPr/>
          </p:nvSpPr>
          <p:spPr>
            <a:xfrm>
              <a:off x="7783329" y="2329254"/>
              <a:ext cx="3036759" cy="872796"/>
            </a:xfrm>
            <a:custGeom>
              <a:avLst/>
              <a:gdLst>
                <a:gd name="connsiteX0" fmla="*/ 0 w 1394085"/>
                <a:gd name="connsiteY0" fmla="*/ 502170 h 502170"/>
                <a:gd name="connsiteX1" fmla="*/ 0 w 1394085"/>
                <a:gd name="connsiteY1" fmla="*/ 0 h 502170"/>
                <a:gd name="connsiteX2" fmla="*/ 1394085 w 1394085"/>
                <a:gd name="connsiteY2" fmla="*/ 0 h 502170"/>
              </a:gdLst>
              <a:ahLst/>
              <a:cxnLst>
                <a:cxn ang="0">
                  <a:pos x="connsiteX0" y="connsiteY0"/>
                </a:cxn>
                <a:cxn ang="0">
                  <a:pos x="connsiteX1" y="connsiteY1"/>
                </a:cxn>
                <a:cxn ang="0">
                  <a:pos x="connsiteX2" y="connsiteY2"/>
                </a:cxn>
              </a:cxnLst>
              <a:rect l="l" t="t" r="r" b="b"/>
              <a:pathLst>
                <a:path w="1394085" h="502170">
                  <a:moveTo>
                    <a:pt x="0" y="502170"/>
                  </a:moveTo>
                  <a:lnTo>
                    <a:pt x="0" y="0"/>
                  </a:lnTo>
                  <a:lnTo>
                    <a:pt x="1394085" y="0"/>
                  </a:lnTo>
                </a:path>
              </a:pathLst>
            </a:custGeom>
            <a:noFill/>
            <a:ln w="50800">
              <a:solidFill>
                <a:srgbClr val="189D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cxnSp>
          <p:nvCxnSpPr>
            <p:cNvPr id="227" name="Rechte verbindingslijn 5">
              <a:extLst>
                <a:ext uri="{FF2B5EF4-FFF2-40B4-BE49-F238E27FC236}">
                  <a16:creationId xmlns:a16="http://schemas.microsoft.com/office/drawing/2014/main" id="{38213736-3A71-254D-BE0B-DC13B8C40F81}"/>
                </a:ext>
              </a:extLst>
            </p:cNvPr>
            <p:cNvCxnSpPr/>
            <p:nvPr/>
          </p:nvCxnSpPr>
          <p:spPr>
            <a:xfrm flipH="1">
              <a:off x="1643960" y="4036688"/>
              <a:ext cx="3057187" cy="0"/>
            </a:xfrm>
            <a:prstGeom prst="line">
              <a:avLst/>
            </a:prstGeom>
            <a:ln>
              <a:solidFill>
                <a:srgbClr val="189DD9"/>
              </a:solidFill>
              <a:prstDash val="sysDot"/>
            </a:ln>
            <a:effectLst/>
          </p:spPr>
          <p:style>
            <a:lnRef idx="2">
              <a:schemeClr val="accent1"/>
            </a:lnRef>
            <a:fillRef idx="0">
              <a:schemeClr val="accent1"/>
            </a:fillRef>
            <a:effectRef idx="1">
              <a:schemeClr val="accent1"/>
            </a:effectRef>
            <a:fontRef idx="minor">
              <a:schemeClr val="tx1"/>
            </a:fontRef>
          </p:style>
        </p:cxnSp>
        <p:sp>
          <p:nvSpPr>
            <p:cNvPr id="228" name="Vrije vorm 42">
              <a:extLst>
                <a:ext uri="{FF2B5EF4-FFF2-40B4-BE49-F238E27FC236}">
                  <a16:creationId xmlns:a16="http://schemas.microsoft.com/office/drawing/2014/main" id="{B36DBAB4-5FCA-8049-ABE7-FDC28F07591F}"/>
                </a:ext>
              </a:extLst>
            </p:cNvPr>
            <p:cNvSpPr/>
            <p:nvPr/>
          </p:nvSpPr>
          <p:spPr>
            <a:xfrm>
              <a:off x="4719812" y="3181820"/>
              <a:ext cx="3063520" cy="872796"/>
            </a:xfrm>
            <a:custGeom>
              <a:avLst/>
              <a:gdLst>
                <a:gd name="connsiteX0" fmla="*/ 0 w 1394085"/>
                <a:gd name="connsiteY0" fmla="*/ 502170 h 502170"/>
                <a:gd name="connsiteX1" fmla="*/ 0 w 1394085"/>
                <a:gd name="connsiteY1" fmla="*/ 0 h 502170"/>
                <a:gd name="connsiteX2" fmla="*/ 1394085 w 1394085"/>
                <a:gd name="connsiteY2" fmla="*/ 0 h 502170"/>
              </a:gdLst>
              <a:ahLst/>
              <a:cxnLst>
                <a:cxn ang="0">
                  <a:pos x="connsiteX0" y="connsiteY0"/>
                </a:cxn>
                <a:cxn ang="0">
                  <a:pos x="connsiteX1" y="connsiteY1"/>
                </a:cxn>
                <a:cxn ang="0">
                  <a:pos x="connsiteX2" y="connsiteY2"/>
                </a:cxn>
              </a:cxnLst>
              <a:rect l="l" t="t" r="r" b="b"/>
              <a:pathLst>
                <a:path w="1394085" h="502170">
                  <a:moveTo>
                    <a:pt x="0" y="502170"/>
                  </a:moveTo>
                  <a:lnTo>
                    <a:pt x="0" y="0"/>
                  </a:lnTo>
                  <a:lnTo>
                    <a:pt x="1394085" y="0"/>
                  </a:lnTo>
                </a:path>
              </a:pathLst>
            </a:custGeom>
            <a:noFill/>
            <a:ln w="50800">
              <a:solidFill>
                <a:srgbClr val="189D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p>
          </p:txBody>
        </p:sp>
        <p:sp>
          <p:nvSpPr>
            <p:cNvPr id="229" name="Text Box 10">
              <a:extLst>
                <a:ext uri="{FF2B5EF4-FFF2-40B4-BE49-F238E27FC236}">
                  <a16:creationId xmlns:a16="http://schemas.microsoft.com/office/drawing/2014/main" id="{F782B5DC-F228-8741-886B-31C04136C6F7}"/>
                </a:ext>
              </a:extLst>
            </p:cNvPr>
            <p:cNvSpPr txBox="1">
              <a:spLocks noChangeArrowheads="1"/>
            </p:cNvSpPr>
            <p:nvPr/>
          </p:nvSpPr>
          <p:spPr bwMode="auto">
            <a:xfrm>
              <a:off x="1470145" y="4450716"/>
              <a:ext cx="1012657" cy="271498"/>
            </a:xfrm>
            <a:prstGeom prst="rect">
              <a:avLst/>
            </a:prstGeom>
            <a:noFill/>
            <a:ln w="9525">
              <a:noFill/>
              <a:miter lim="800000"/>
              <a:headEnd/>
              <a:tailEnd/>
            </a:ln>
          </p:spPr>
          <p:txBody>
            <a:bodyPr wrap="square" lIns="40244" tIns="20122" rIns="40244" bIns="20122" anchor="b">
              <a:spAutoFit/>
            </a:bodyPr>
            <a:lstStyle/>
            <a:p>
              <a:pPr algn="r" defTabSz="957788"/>
              <a:r>
                <a:rPr lang="en-US" sz="800" b="1">
                  <a:solidFill>
                    <a:srgbClr val="189DD9"/>
                  </a:solidFill>
                  <a:latin typeface="Cera Pro" pitchFamily="2" charset="0"/>
                  <a:ea typeface="Open Sans" pitchFamily="34" charset="0"/>
                  <a:cs typeface="Open Sans" pitchFamily="34" charset="0"/>
                </a:rPr>
                <a:t>INNOVATIE-</a:t>
              </a:r>
            </a:p>
            <a:p>
              <a:pPr algn="r" defTabSz="957788"/>
              <a:r>
                <a:rPr lang="en-US" sz="800" b="1">
                  <a:solidFill>
                    <a:srgbClr val="189DD9"/>
                  </a:solidFill>
                  <a:latin typeface="Cera Pro" pitchFamily="2" charset="0"/>
                  <a:ea typeface="Open Sans" pitchFamily="34" charset="0"/>
                  <a:cs typeface="Open Sans" pitchFamily="34" charset="0"/>
                </a:rPr>
                <a:t>INFRASTRUCTUUR</a:t>
              </a:r>
            </a:p>
          </p:txBody>
        </p:sp>
        <p:cxnSp>
          <p:nvCxnSpPr>
            <p:cNvPr id="230" name="Rechte verbindingslijn met pijl 44">
              <a:extLst>
                <a:ext uri="{FF2B5EF4-FFF2-40B4-BE49-F238E27FC236}">
                  <a16:creationId xmlns:a16="http://schemas.microsoft.com/office/drawing/2014/main" id="{092154D9-F762-7E4F-A1AE-A1475A531274}"/>
                </a:ext>
              </a:extLst>
            </p:cNvPr>
            <p:cNvCxnSpPr>
              <a:cxnSpLocks/>
            </p:cNvCxnSpPr>
            <p:nvPr/>
          </p:nvCxnSpPr>
          <p:spPr>
            <a:xfrm flipV="1">
              <a:off x="1405429" y="4851867"/>
              <a:ext cx="9414662" cy="45158"/>
            </a:xfrm>
            <a:prstGeom prst="straightConnector1">
              <a:avLst/>
            </a:prstGeom>
            <a:ln w="38100">
              <a:solidFill>
                <a:srgbClr val="377BAC"/>
              </a:solidFill>
              <a:tailEnd type="triangle"/>
            </a:ln>
          </p:spPr>
          <p:style>
            <a:lnRef idx="1">
              <a:schemeClr val="accent1"/>
            </a:lnRef>
            <a:fillRef idx="0">
              <a:schemeClr val="accent1"/>
            </a:fillRef>
            <a:effectRef idx="0">
              <a:schemeClr val="accent1"/>
            </a:effectRef>
            <a:fontRef idx="minor">
              <a:schemeClr val="tx1"/>
            </a:fontRef>
          </p:style>
        </p:cxnSp>
        <p:sp>
          <p:nvSpPr>
            <p:cNvPr id="231" name="Text Box 10">
              <a:extLst>
                <a:ext uri="{FF2B5EF4-FFF2-40B4-BE49-F238E27FC236}">
                  <a16:creationId xmlns:a16="http://schemas.microsoft.com/office/drawing/2014/main" id="{6865E24C-F473-3C4F-BF0A-7DEE62AEBB12}"/>
                </a:ext>
              </a:extLst>
            </p:cNvPr>
            <p:cNvSpPr txBox="1">
              <a:spLocks noChangeArrowheads="1"/>
            </p:cNvSpPr>
            <p:nvPr/>
          </p:nvSpPr>
          <p:spPr bwMode="auto">
            <a:xfrm>
              <a:off x="4616399" y="4971778"/>
              <a:ext cx="1526131" cy="268023"/>
            </a:xfrm>
            <a:prstGeom prst="rect">
              <a:avLst/>
            </a:prstGeom>
            <a:noFill/>
            <a:ln w="9525">
              <a:noFill/>
              <a:miter lim="800000"/>
              <a:headEnd/>
              <a:tailEnd/>
            </a:ln>
          </p:spPr>
          <p:txBody>
            <a:bodyPr wrap="square" lIns="40244" tIns="20122" rIns="40244" bIns="20122">
              <a:spAutoFit/>
            </a:bodyPr>
            <a:lstStyle/>
            <a:p>
              <a:pPr algn="ctr" defTabSz="957788"/>
              <a:r>
                <a:rPr lang="en-US" sz="800" b="1">
                  <a:solidFill>
                    <a:srgbClr val="5787B6"/>
                  </a:solidFill>
                  <a:latin typeface="Cera Pro" pitchFamily="2" charset="0"/>
                  <a:ea typeface="Open Sans" pitchFamily="34" charset="0"/>
                  <a:cs typeface="Open Sans" pitchFamily="34" charset="0"/>
                </a:rPr>
                <a:t>TRL 1-2</a:t>
              </a:r>
            </a:p>
            <a:p>
              <a:pPr algn="ctr" defTabSz="957788"/>
              <a:r>
                <a:rPr lang="en-US" sz="800" b="1">
                  <a:solidFill>
                    <a:srgbClr val="5787B6"/>
                  </a:solidFill>
                  <a:latin typeface="Cera Pro" pitchFamily="2" charset="0"/>
                  <a:ea typeface="Open Sans" pitchFamily="34" charset="0"/>
                  <a:cs typeface="Open Sans" pitchFamily="34" charset="0"/>
                </a:rPr>
                <a:t>BASISTECHNOLOGIE </a:t>
              </a:r>
            </a:p>
          </p:txBody>
        </p:sp>
        <p:sp>
          <p:nvSpPr>
            <p:cNvPr id="232" name="Text Box 10">
              <a:extLst>
                <a:ext uri="{FF2B5EF4-FFF2-40B4-BE49-F238E27FC236}">
                  <a16:creationId xmlns:a16="http://schemas.microsoft.com/office/drawing/2014/main" id="{CA96EAF5-45F9-9C4D-82C6-451A767C9FDC}"/>
                </a:ext>
              </a:extLst>
            </p:cNvPr>
            <p:cNvSpPr txBox="1">
              <a:spLocks noChangeArrowheads="1"/>
            </p:cNvSpPr>
            <p:nvPr/>
          </p:nvSpPr>
          <p:spPr bwMode="auto">
            <a:xfrm>
              <a:off x="6079433" y="4959491"/>
              <a:ext cx="1526131" cy="268023"/>
            </a:xfrm>
            <a:prstGeom prst="rect">
              <a:avLst/>
            </a:prstGeom>
            <a:noFill/>
            <a:ln w="9525">
              <a:noFill/>
              <a:miter lim="800000"/>
              <a:headEnd/>
              <a:tailEnd/>
            </a:ln>
          </p:spPr>
          <p:txBody>
            <a:bodyPr wrap="square" lIns="40244" tIns="20122" rIns="40244" bIns="20122">
              <a:spAutoFit/>
            </a:bodyPr>
            <a:lstStyle/>
            <a:p>
              <a:pPr algn="ctr" defTabSz="957788"/>
              <a:r>
                <a:rPr lang="en-US" sz="800" b="1">
                  <a:solidFill>
                    <a:srgbClr val="5787B6"/>
                  </a:solidFill>
                  <a:latin typeface="Cera Pro" pitchFamily="2" charset="0"/>
                  <a:ea typeface="Open Sans" pitchFamily="34" charset="0"/>
                  <a:cs typeface="Open Sans" pitchFamily="34" charset="0"/>
                </a:rPr>
                <a:t>TRL 3-5</a:t>
              </a:r>
            </a:p>
            <a:p>
              <a:pPr algn="ctr" defTabSz="957788"/>
              <a:r>
                <a:rPr lang="en-US" sz="800" b="1">
                  <a:solidFill>
                    <a:srgbClr val="5787B6"/>
                  </a:solidFill>
                  <a:latin typeface="Cera Pro" pitchFamily="2" charset="0"/>
                  <a:ea typeface="Open Sans" pitchFamily="34" charset="0"/>
                  <a:cs typeface="Open Sans" pitchFamily="34" charset="0"/>
                </a:rPr>
                <a:t>TECH ONTWIKKELING</a:t>
              </a:r>
            </a:p>
          </p:txBody>
        </p:sp>
        <p:sp>
          <p:nvSpPr>
            <p:cNvPr id="233" name="Text Box 10">
              <a:extLst>
                <a:ext uri="{FF2B5EF4-FFF2-40B4-BE49-F238E27FC236}">
                  <a16:creationId xmlns:a16="http://schemas.microsoft.com/office/drawing/2014/main" id="{94B65AF7-D2A4-3645-926B-9376429A480A}"/>
                </a:ext>
              </a:extLst>
            </p:cNvPr>
            <p:cNvSpPr txBox="1">
              <a:spLocks noChangeArrowheads="1"/>
            </p:cNvSpPr>
            <p:nvPr/>
          </p:nvSpPr>
          <p:spPr bwMode="auto">
            <a:xfrm>
              <a:off x="7652488" y="4943138"/>
              <a:ext cx="1901235" cy="383051"/>
            </a:xfrm>
            <a:prstGeom prst="rect">
              <a:avLst/>
            </a:prstGeom>
            <a:noFill/>
            <a:ln w="9525">
              <a:noFill/>
              <a:miter lim="800000"/>
              <a:headEnd/>
              <a:tailEnd/>
            </a:ln>
          </p:spPr>
          <p:txBody>
            <a:bodyPr wrap="square" lIns="40244" tIns="20122" rIns="40244" bIns="20122">
              <a:spAutoFit/>
            </a:bodyPr>
            <a:lstStyle/>
            <a:p>
              <a:pPr algn="ctr" defTabSz="957788"/>
              <a:r>
                <a:rPr lang="en-US" sz="800" b="1">
                  <a:solidFill>
                    <a:srgbClr val="5787B6"/>
                  </a:solidFill>
                  <a:latin typeface="Cera Pro" pitchFamily="2" charset="0"/>
                  <a:ea typeface="Open Sans" pitchFamily="34" charset="0"/>
                  <a:cs typeface="Open Sans" pitchFamily="34" charset="0"/>
                </a:rPr>
                <a:t>TRL 6-8</a:t>
              </a:r>
            </a:p>
            <a:p>
              <a:pPr algn="ctr" defTabSz="957788"/>
              <a:r>
                <a:rPr lang="en-US" sz="800" b="1">
                  <a:solidFill>
                    <a:srgbClr val="5787B6"/>
                  </a:solidFill>
                  <a:latin typeface="Cera Pro" pitchFamily="2" charset="0"/>
                  <a:ea typeface="Open Sans" pitchFamily="34" charset="0"/>
                  <a:cs typeface="Open Sans" pitchFamily="34" charset="0"/>
                </a:rPr>
                <a:t>DEMO +</a:t>
              </a:r>
            </a:p>
            <a:p>
              <a:pPr algn="ctr" defTabSz="957788"/>
              <a:r>
                <a:rPr lang="en-US" sz="800" b="1">
                  <a:solidFill>
                    <a:srgbClr val="5787B6"/>
                  </a:solidFill>
                  <a:latin typeface="Cera Pro" pitchFamily="2" charset="0"/>
                  <a:ea typeface="Open Sans" pitchFamily="34" charset="0"/>
                  <a:cs typeface="Open Sans" pitchFamily="34" charset="0"/>
                </a:rPr>
                <a:t> SYSTEEMONTWIKKELING</a:t>
              </a:r>
            </a:p>
          </p:txBody>
        </p:sp>
        <p:sp>
          <p:nvSpPr>
            <p:cNvPr id="234" name="Text Box 10">
              <a:extLst>
                <a:ext uri="{FF2B5EF4-FFF2-40B4-BE49-F238E27FC236}">
                  <a16:creationId xmlns:a16="http://schemas.microsoft.com/office/drawing/2014/main" id="{C56E32B5-50DB-8E49-A21F-6073730C783A}"/>
                </a:ext>
              </a:extLst>
            </p:cNvPr>
            <p:cNvSpPr txBox="1">
              <a:spLocks noChangeArrowheads="1"/>
            </p:cNvSpPr>
            <p:nvPr/>
          </p:nvSpPr>
          <p:spPr bwMode="auto">
            <a:xfrm>
              <a:off x="9452370" y="4941784"/>
              <a:ext cx="1288179" cy="383051"/>
            </a:xfrm>
            <a:prstGeom prst="rect">
              <a:avLst/>
            </a:prstGeom>
            <a:noFill/>
            <a:ln w="9525">
              <a:noFill/>
              <a:miter lim="800000"/>
              <a:headEnd/>
              <a:tailEnd/>
            </a:ln>
          </p:spPr>
          <p:txBody>
            <a:bodyPr wrap="square" lIns="40244" tIns="20122" rIns="40244" bIns="20122">
              <a:spAutoFit/>
            </a:bodyPr>
            <a:lstStyle/>
            <a:p>
              <a:pPr algn="ctr" defTabSz="957788"/>
              <a:r>
                <a:rPr lang="en-US" sz="800" b="1">
                  <a:solidFill>
                    <a:srgbClr val="5787B6"/>
                  </a:solidFill>
                  <a:latin typeface="Cera Pro" pitchFamily="2" charset="0"/>
                  <a:ea typeface="Open Sans" pitchFamily="34" charset="0"/>
                  <a:cs typeface="Open Sans" pitchFamily="34" charset="0"/>
                </a:rPr>
                <a:t>TRL 9 -</a:t>
              </a:r>
            </a:p>
            <a:p>
              <a:pPr algn="ctr" defTabSz="957788"/>
              <a:r>
                <a:rPr lang="en-US" sz="800" b="1">
                  <a:solidFill>
                    <a:srgbClr val="5787B6"/>
                  </a:solidFill>
                  <a:latin typeface="Cera Pro" pitchFamily="2" charset="0"/>
                  <a:ea typeface="Open Sans" pitchFamily="34" charset="0"/>
                  <a:cs typeface="Open Sans" pitchFamily="34" charset="0"/>
                </a:rPr>
                <a:t>LANCERING + MARKTINTRODUCTIE</a:t>
              </a:r>
            </a:p>
          </p:txBody>
        </p:sp>
        <p:sp>
          <p:nvSpPr>
            <p:cNvPr id="235" name="Ovaal 49">
              <a:extLst>
                <a:ext uri="{FF2B5EF4-FFF2-40B4-BE49-F238E27FC236}">
                  <a16:creationId xmlns:a16="http://schemas.microsoft.com/office/drawing/2014/main" id="{7F103BB3-402A-F647-B340-42AEE1DC1B1F}"/>
                </a:ext>
              </a:extLst>
            </p:cNvPr>
            <p:cNvSpPr/>
            <p:nvPr/>
          </p:nvSpPr>
          <p:spPr>
            <a:xfrm>
              <a:off x="5305111" y="4801750"/>
              <a:ext cx="148708" cy="14870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solidFill>
                  <a:schemeClr val="tx1"/>
                </a:solidFill>
              </a:endParaRPr>
            </a:p>
          </p:txBody>
        </p:sp>
        <p:sp>
          <p:nvSpPr>
            <p:cNvPr id="236" name="Ovaal 50">
              <a:extLst>
                <a:ext uri="{FF2B5EF4-FFF2-40B4-BE49-F238E27FC236}">
                  <a16:creationId xmlns:a16="http://schemas.microsoft.com/office/drawing/2014/main" id="{A32CA0FE-EB4F-E34A-A6DE-2314B1D594D1}"/>
                </a:ext>
              </a:extLst>
            </p:cNvPr>
            <p:cNvSpPr/>
            <p:nvPr/>
          </p:nvSpPr>
          <p:spPr>
            <a:xfrm>
              <a:off x="6801579" y="4801750"/>
              <a:ext cx="148708" cy="14870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solidFill>
                  <a:schemeClr val="tx1"/>
                </a:solidFill>
              </a:endParaRPr>
            </a:p>
          </p:txBody>
        </p:sp>
        <p:sp>
          <p:nvSpPr>
            <p:cNvPr id="237" name="Ovaal 51">
              <a:extLst>
                <a:ext uri="{FF2B5EF4-FFF2-40B4-BE49-F238E27FC236}">
                  <a16:creationId xmlns:a16="http://schemas.microsoft.com/office/drawing/2014/main" id="{2C8102DF-2899-1C4C-BC7F-275A3C04A931}"/>
                </a:ext>
              </a:extLst>
            </p:cNvPr>
            <p:cNvSpPr/>
            <p:nvPr/>
          </p:nvSpPr>
          <p:spPr>
            <a:xfrm>
              <a:off x="8528752" y="4801750"/>
              <a:ext cx="148708" cy="14870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solidFill>
                  <a:schemeClr val="tx1"/>
                </a:solidFill>
              </a:endParaRPr>
            </a:p>
          </p:txBody>
        </p:sp>
        <p:sp>
          <p:nvSpPr>
            <p:cNvPr id="238" name="Ovaal 52">
              <a:extLst>
                <a:ext uri="{FF2B5EF4-FFF2-40B4-BE49-F238E27FC236}">
                  <a16:creationId xmlns:a16="http://schemas.microsoft.com/office/drawing/2014/main" id="{83AF3AE6-941C-2D4B-9EF6-0E7941ECA22C}"/>
                </a:ext>
              </a:extLst>
            </p:cNvPr>
            <p:cNvSpPr/>
            <p:nvPr/>
          </p:nvSpPr>
          <p:spPr>
            <a:xfrm>
              <a:off x="9990567" y="4801750"/>
              <a:ext cx="148708" cy="14870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50">
                <a:solidFill>
                  <a:schemeClr val="tx1"/>
                </a:solidFill>
              </a:endParaRPr>
            </a:p>
          </p:txBody>
        </p:sp>
        <p:cxnSp>
          <p:nvCxnSpPr>
            <p:cNvPr id="239" name="Rechte verbindingslijn met pijl 44">
              <a:extLst>
                <a:ext uri="{FF2B5EF4-FFF2-40B4-BE49-F238E27FC236}">
                  <a16:creationId xmlns:a16="http://schemas.microsoft.com/office/drawing/2014/main" id="{0F07D431-8271-9946-8D4B-448F7ACA7750}"/>
                </a:ext>
              </a:extLst>
            </p:cNvPr>
            <p:cNvCxnSpPr>
              <a:cxnSpLocks/>
            </p:cNvCxnSpPr>
            <p:nvPr/>
          </p:nvCxnSpPr>
          <p:spPr>
            <a:xfrm flipV="1">
              <a:off x="1415480" y="2225965"/>
              <a:ext cx="0" cy="2687780"/>
            </a:xfrm>
            <a:prstGeom prst="straightConnector1">
              <a:avLst/>
            </a:prstGeom>
            <a:ln w="38100">
              <a:solidFill>
                <a:srgbClr val="377BAC"/>
              </a:solidFill>
              <a:tailEnd type="triangle"/>
            </a:ln>
          </p:spPr>
          <p:style>
            <a:lnRef idx="1">
              <a:schemeClr val="accent1"/>
            </a:lnRef>
            <a:fillRef idx="0">
              <a:schemeClr val="accent1"/>
            </a:fillRef>
            <a:effectRef idx="0">
              <a:schemeClr val="accent1"/>
            </a:effectRef>
            <a:fontRef idx="minor">
              <a:schemeClr val="tx1"/>
            </a:fontRef>
          </p:style>
        </p:cxnSp>
        <p:sp>
          <p:nvSpPr>
            <p:cNvPr id="240" name="Text Box 10">
              <a:extLst>
                <a:ext uri="{FF2B5EF4-FFF2-40B4-BE49-F238E27FC236}">
                  <a16:creationId xmlns:a16="http://schemas.microsoft.com/office/drawing/2014/main" id="{CFF65F10-605B-F441-9B6E-B148F12516B2}"/>
                </a:ext>
              </a:extLst>
            </p:cNvPr>
            <p:cNvSpPr txBox="1">
              <a:spLocks noChangeArrowheads="1"/>
            </p:cNvSpPr>
            <p:nvPr/>
          </p:nvSpPr>
          <p:spPr bwMode="auto">
            <a:xfrm rot="16200000">
              <a:off x="561791" y="3514525"/>
              <a:ext cx="1526131" cy="268023"/>
            </a:xfrm>
            <a:prstGeom prst="rect">
              <a:avLst/>
            </a:prstGeom>
            <a:noFill/>
            <a:ln w="9525">
              <a:noFill/>
              <a:miter lim="800000"/>
              <a:headEnd/>
              <a:tailEnd/>
            </a:ln>
          </p:spPr>
          <p:txBody>
            <a:bodyPr wrap="square" lIns="40244" tIns="20122" rIns="40244" bIns="20122">
              <a:spAutoFit/>
            </a:bodyPr>
            <a:lstStyle/>
            <a:p>
              <a:pPr defTabSz="957788"/>
              <a:r>
                <a:rPr lang="en-US" sz="800" b="1">
                  <a:solidFill>
                    <a:srgbClr val="189DD9"/>
                  </a:solidFill>
                  <a:latin typeface="Cera Pro" pitchFamily="2" charset="0"/>
                  <a:ea typeface="Open Sans" pitchFamily="34" charset="0"/>
                  <a:cs typeface="Open Sans" pitchFamily="34" charset="0"/>
                </a:rPr>
                <a:t>PROGRAMMA’S EN FONDSEN</a:t>
              </a:r>
            </a:p>
            <a:p>
              <a:pPr defTabSz="957788"/>
              <a:endParaRPr lang="en-US" sz="800" b="1">
                <a:solidFill>
                  <a:srgbClr val="189DD9"/>
                </a:solidFill>
                <a:latin typeface="Cera Pro" pitchFamily="2" charset="0"/>
                <a:ea typeface="Open Sans" pitchFamily="34" charset="0"/>
                <a:cs typeface="Open Sans" pitchFamily="34" charset="0"/>
              </a:endParaRPr>
            </a:p>
          </p:txBody>
        </p:sp>
        <p:sp>
          <p:nvSpPr>
            <p:cNvPr id="241" name="Text Box 10">
              <a:extLst>
                <a:ext uri="{FF2B5EF4-FFF2-40B4-BE49-F238E27FC236}">
                  <a16:creationId xmlns:a16="http://schemas.microsoft.com/office/drawing/2014/main" id="{EE214FF7-70D5-544F-A863-DF29CEC61419}"/>
                </a:ext>
              </a:extLst>
            </p:cNvPr>
            <p:cNvSpPr txBox="1">
              <a:spLocks noChangeArrowheads="1"/>
            </p:cNvSpPr>
            <p:nvPr/>
          </p:nvSpPr>
          <p:spPr bwMode="auto">
            <a:xfrm>
              <a:off x="8961290" y="2518500"/>
              <a:ext cx="2401637" cy="621792"/>
            </a:xfrm>
            <a:prstGeom prst="rect">
              <a:avLst/>
            </a:prstGeom>
            <a:noFill/>
            <a:ln w="9525">
              <a:noFill/>
              <a:miter lim="800000"/>
              <a:headEnd/>
              <a:tailEnd/>
            </a:ln>
          </p:spPr>
          <p:txBody>
            <a:bodyPr wrap="square" lIns="40244" tIns="20122" rIns="40244" bIns="20122" anchor="b">
              <a:spAutoFit/>
            </a:bodyPr>
            <a:lstStyle/>
            <a:p>
              <a:pPr marL="139299" indent="-139299"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DEMONSTRATIE PROJECTEN</a:t>
              </a:r>
            </a:p>
            <a:p>
              <a:pPr marL="139299" indent="-139299"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KENNISTRANSFER</a:t>
              </a:r>
            </a:p>
            <a:p>
              <a:pPr marL="139299" indent="-139299"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PILOTPROJECTEN</a:t>
              </a:r>
            </a:p>
            <a:p>
              <a:pPr marL="139299" indent="-139299"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LIVING LABS / PROEFTUINEN</a:t>
              </a:r>
            </a:p>
            <a:p>
              <a:pPr marL="139299" indent="-139299" defTabSz="957788">
                <a:buFont typeface="Arial" panose="020B0604020202020204" pitchFamily="34" charset="0"/>
                <a:buChar char="•"/>
              </a:pPr>
              <a:r>
                <a:rPr lang="en-US" sz="800">
                  <a:solidFill>
                    <a:srgbClr val="021E41"/>
                  </a:solidFill>
                  <a:latin typeface="Nunito Sans Light" pitchFamily="2" charset="77"/>
                  <a:ea typeface="Open Sans" pitchFamily="34" charset="0"/>
                  <a:cs typeface="Open Sans" pitchFamily="34" charset="0"/>
                </a:rPr>
                <a:t>OPSCHALEN &amp; UITROLLEN</a:t>
              </a:r>
            </a:p>
          </p:txBody>
        </p:sp>
      </p:grpSp>
      <p:sp>
        <p:nvSpPr>
          <p:cNvPr id="30" name="Text Box 10">
            <a:extLst>
              <a:ext uri="{FF2B5EF4-FFF2-40B4-BE49-F238E27FC236}">
                <a16:creationId xmlns:a16="http://schemas.microsoft.com/office/drawing/2014/main" id="{DA71C89E-BD0E-4A76-A1A7-7463DC11CDD1}"/>
              </a:ext>
            </a:extLst>
          </p:cNvPr>
          <p:cNvSpPr txBox="1">
            <a:spLocks noChangeArrowheads="1"/>
          </p:cNvSpPr>
          <p:nvPr/>
        </p:nvSpPr>
        <p:spPr bwMode="auto">
          <a:xfrm>
            <a:off x="1921307" y="5448547"/>
            <a:ext cx="1633378" cy="163748"/>
          </a:xfrm>
          <a:prstGeom prst="rect">
            <a:avLst/>
          </a:prstGeom>
          <a:noFill/>
          <a:ln w="9525">
            <a:noFill/>
            <a:miter lim="800000"/>
            <a:headEnd/>
            <a:tailEnd/>
          </a:ln>
        </p:spPr>
        <p:txBody>
          <a:bodyPr wrap="square" lIns="40244" tIns="20122" rIns="40244" bIns="20122">
            <a:spAutoFit/>
          </a:bodyPr>
          <a:lstStyle/>
          <a:p>
            <a:pPr algn="ctr" defTabSz="957788"/>
            <a:r>
              <a:rPr lang="en-US" sz="800" b="1">
                <a:solidFill>
                  <a:srgbClr val="5787B6"/>
                </a:solidFill>
                <a:latin typeface="Cera Pro" pitchFamily="2" charset="0"/>
                <a:ea typeface="Open Sans" pitchFamily="34" charset="0"/>
                <a:cs typeface="Open Sans" pitchFamily="34" charset="0"/>
              </a:rPr>
              <a:t>ECOSYSTEEM </a:t>
            </a:r>
          </a:p>
        </p:txBody>
      </p:sp>
      <p:pic>
        <p:nvPicPr>
          <p:cNvPr id="31" name="Afbeelding 30">
            <a:extLst>
              <a:ext uri="{FF2B5EF4-FFF2-40B4-BE49-F238E27FC236}">
                <a16:creationId xmlns:a16="http://schemas.microsoft.com/office/drawing/2014/main" id="{230C8130-A7A6-4DB2-AD04-FF2801018A46}"/>
              </a:ext>
            </a:extLst>
          </p:cNvPr>
          <p:cNvPicPr>
            <a:picLocks noChangeAspect="1"/>
          </p:cNvPicPr>
          <p:nvPr/>
        </p:nvPicPr>
        <p:blipFill>
          <a:blip r:embed="rId9"/>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423074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03096-4728-384B-AA1F-CCA6C78F9249}"/>
              </a:ext>
            </a:extLst>
          </p:cNvPr>
          <p:cNvSpPr>
            <a:spLocks noGrp="1"/>
          </p:cNvSpPr>
          <p:nvPr>
            <p:ph type="title"/>
          </p:nvPr>
        </p:nvSpPr>
        <p:spPr/>
        <p:txBody>
          <a:bodyPr/>
          <a:lstStyle/>
          <a:p>
            <a:r>
              <a:rPr lang="nl-NL" sz="3600" b="1">
                <a:latin typeface="Cera Pro Black" panose="020B0604020202020204" charset="0"/>
                <a:cs typeface="Cera Pro Black" panose="020B0604020202020204" charset="0"/>
              </a:rPr>
              <a:t>Activiteiten als vertrekpunt: </a:t>
            </a:r>
            <a:br>
              <a:rPr lang="nl-NL" sz="3600" b="1">
                <a:latin typeface="Cera Pro Black" panose="020B0604020202020204" charset="0"/>
                <a:cs typeface="Cera Pro Black" panose="020B0604020202020204" charset="0"/>
              </a:rPr>
            </a:br>
            <a:r>
              <a:rPr lang="nl-NL" sz="3600">
                <a:latin typeface="Cera Pro Black" panose="020B0604020202020204" charset="0"/>
                <a:cs typeface="Cera Pro Black" panose="020B0604020202020204" charset="0"/>
              </a:rPr>
              <a:t>Voorbeeld programma’s op </a:t>
            </a:r>
            <a:r>
              <a:rPr lang="nl-NL" sz="3600" err="1">
                <a:latin typeface="Cera Pro Black" panose="020B0604020202020204" charset="0"/>
                <a:cs typeface="Cera Pro Black" panose="020B0604020202020204" charset="0"/>
              </a:rPr>
              <a:t>Stairway</a:t>
            </a:r>
            <a:r>
              <a:rPr lang="nl-NL" sz="3600">
                <a:latin typeface="Cera Pro Black" panose="020B0604020202020204" charset="0"/>
                <a:cs typeface="Cera Pro Black" panose="020B0604020202020204" charset="0"/>
              </a:rPr>
              <a:t> </a:t>
            </a:r>
            <a:r>
              <a:rPr lang="nl-NL" sz="3600" err="1">
                <a:latin typeface="Cera Pro Black" panose="020B0604020202020204" charset="0"/>
                <a:cs typeface="Cera Pro Black" panose="020B0604020202020204" charset="0"/>
              </a:rPr>
              <a:t>to</a:t>
            </a:r>
            <a:r>
              <a:rPr lang="nl-NL" sz="3600">
                <a:latin typeface="Cera Pro Black" panose="020B0604020202020204" charset="0"/>
                <a:cs typeface="Cera Pro Black" panose="020B0604020202020204" charset="0"/>
              </a:rPr>
              <a:t> Excellence</a:t>
            </a:r>
            <a:endParaRPr lang="nl-NL" sz="3600" b="1">
              <a:latin typeface="Cera Pro Black" panose="020B0604020202020204" charset="0"/>
              <a:cs typeface="Cera Pro Black" panose="020B0604020202020204" charset="0"/>
            </a:endParaRPr>
          </a:p>
        </p:txBody>
      </p:sp>
      <p:grpSp>
        <p:nvGrpSpPr>
          <p:cNvPr id="73" name="Groep 72">
            <a:extLst>
              <a:ext uri="{FF2B5EF4-FFF2-40B4-BE49-F238E27FC236}">
                <a16:creationId xmlns:a16="http://schemas.microsoft.com/office/drawing/2014/main" id="{EF7B7864-2157-144C-85F8-E58073F1F391}"/>
              </a:ext>
            </a:extLst>
          </p:cNvPr>
          <p:cNvGrpSpPr/>
          <p:nvPr/>
        </p:nvGrpSpPr>
        <p:grpSpPr>
          <a:xfrm>
            <a:off x="438115" y="1775026"/>
            <a:ext cx="10839481" cy="4656339"/>
            <a:chOff x="1392571" y="1208015"/>
            <a:chExt cx="9419067" cy="5399364"/>
          </a:xfrm>
        </p:grpSpPr>
        <p:sp>
          <p:nvSpPr>
            <p:cNvPr id="74" name="Rectangle 6">
              <a:extLst>
                <a:ext uri="{FF2B5EF4-FFF2-40B4-BE49-F238E27FC236}">
                  <a16:creationId xmlns:a16="http://schemas.microsoft.com/office/drawing/2014/main" id="{8909223C-CBFD-6842-92D4-347D1D83BC11}"/>
                </a:ext>
              </a:extLst>
            </p:cNvPr>
            <p:cNvSpPr/>
            <p:nvPr/>
          </p:nvSpPr>
          <p:spPr>
            <a:xfrm>
              <a:off x="1392571" y="1208015"/>
              <a:ext cx="9419067" cy="4708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27"/>
              <a:endParaRPr lang="en-US" sz="800">
                <a:solidFill>
                  <a:prstClr val="white"/>
                </a:solidFill>
                <a:latin typeface="Nunito Light" pitchFamily="2" charset="77"/>
              </a:endParaRPr>
            </a:p>
          </p:txBody>
        </p:sp>
        <p:sp>
          <p:nvSpPr>
            <p:cNvPr id="76" name="Text Box 10">
              <a:extLst>
                <a:ext uri="{FF2B5EF4-FFF2-40B4-BE49-F238E27FC236}">
                  <a16:creationId xmlns:a16="http://schemas.microsoft.com/office/drawing/2014/main" id="{FA0A5345-0970-5344-9088-E41E38CB9F73}"/>
                </a:ext>
              </a:extLst>
            </p:cNvPr>
            <p:cNvSpPr txBox="1">
              <a:spLocks noChangeArrowheads="1"/>
            </p:cNvSpPr>
            <p:nvPr/>
          </p:nvSpPr>
          <p:spPr bwMode="auto">
            <a:xfrm>
              <a:off x="1949830" y="6191187"/>
              <a:ext cx="1451113" cy="332633"/>
            </a:xfrm>
            <a:prstGeom prst="rect">
              <a:avLst/>
            </a:prstGeom>
            <a:noFill/>
            <a:ln w="9525">
              <a:noFill/>
              <a:miter lim="800000"/>
              <a:headEnd/>
              <a:tailEnd/>
            </a:ln>
          </p:spPr>
          <p:txBody>
            <a:bodyPr wrap="square" lIns="40244" tIns="20122" rIns="40244" bIns="20122">
              <a:spAutoFit/>
            </a:bodyPr>
            <a:lstStyle/>
            <a:p>
              <a:pPr algn="ctr" defTabSz="957788"/>
              <a:r>
                <a:rPr lang="en-US" sz="800">
                  <a:solidFill>
                    <a:srgbClr val="189DD9"/>
                  </a:solidFill>
                  <a:latin typeface="Nunito Light" pitchFamily="2" charset="77"/>
                  <a:ea typeface="Open Sans" pitchFamily="34" charset="0"/>
                  <a:cs typeface="Calibri" panose="020F0502020204030204" pitchFamily="34" charset="0"/>
                </a:rPr>
                <a:t>INNOVATIE-INFRASTRUCTUUR</a:t>
              </a:r>
            </a:p>
            <a:p>
              <a:pPr algn="ctr" defTabSz="957788"/>
              <a:r>
                <a:rPr lang="en-US" sz="800">
                  <a:solidFill>
                    <a:srgbClr val="189DD9"/>
                  </a:solidFill>
                  <a:latin typeface="Nunito Light" pitchFamily="2" charset="77"/>
                  <a:ea typeface="Open Sans" pitchFamily="34" charset="0"/>
                  <a:cs typeface="Calibri" panose="020F0502020204030204" pitchFamily="34" charset="0"/>
                </a:rPr>
                <a:t>&amp; ECOSYSTEEM</a:t>
              </a:r>
            </a:p>
          </p:txBody>
        </p:sp>
        <p:cxnSp>
          <p:nvCxnSpPr>
            <p:cNvPr id="77" name="Rechte verbindingslijn met pijl 38">
              <a:extLst>
                <a:ext uri="{FF2B5EF4-FFF2-40B4-BE49-F238E27FC236}">
                  <a16:creationId xmlns:a16="http://schemas.microsoft.com/office/drawing/2014/main" id="{1D7B211A-8A1B-9E40-B938-3B1E0BBB9686}"/>
                </a:ext>
              </a:extLst>
            </p:cNvPr>
            <p:cNvCxnSpPr>
              <a:cxnSpLocks/>
            </p:cNvCxnSpPr>
            <p:nvPr/>
          </p:nvCxnSpPr>
          <p:spPr>
            <a:xfrm flipV="1">
              <a:off x="1857507" y="6038534"/>
              <a:ext cx="8817399" cy="42293"/>
            </a:xfrm>
            <a:prstGeom prst="straightConnector1">
              <a:avLst/>
            </a:prstGeom>
            <a:ln w="38100">
              <a:solidFill>
                <a:srgbClr val="5787B6"/>
              </a:solidFill>
              <a:tailEnd type="triangle"/>
            </a:ln>
          </p:spPr>
          <p:style>
            <a:lnRef idx="1">
              <a:schemeClr val="accent1"/>
            </a:lnRef>
            <a:fillRef idx="0">
              <a:schemeClr val="accent1"/>
            </a:fillRef>
            <a:effectRef idx="0">
              <a:schemeClr val="accent1"/>
            </a:effectRef>
            <a:fontRef idx="minor">
              <a:schemeClr val="tx1"/>
            </a:fontRef>
          </p:style>
        </p:cxnSp>
        <p:sp>
          <p:nvSpPr>
            <p:cNvPr id="78" name="Text Box 10">
              <a:extLst>
                <a:ext uri="{FF2B5EF4-FFF2-40B4-BE49-F238E27FC236}">
                  <a16:creationId xmlns:a16="http://schemas.microsoft.com/office/drawing/2014/main" id="{D9442050-F346-B249-ADB2-D55EB0C70201}"/>
                </a:ext>
              </a:extLst>
            </p:cNvPr>
            <p:cNvSpPr txBox="1">
              <a:spLocks noChangeArrowheads="1"/>
            </p:cNvSpPr>
            <p:nvPr/>
          </p:nvSpPr>
          <p:spPr bwMode="auto">
            <a:xfrm>
              <a:off x="4767099" y="6152549"/>
              <a:ext cx="1451113" cy="321725"/>
            </a:xfrm>
            <a:prstGeom prst="rect">
              <a:avLst/>
            </a:prstGeom>
            <a:noFill/>
            <a:ln w="9525">
              <a:noFill/>
              <a:miter lim="800000"/>
              <a:headEnd/>
              <a:tailEnd/>
            </a:ln>
          </p:spPr>
          <p:txBody>
            <a:bodyPr wrap="square" lIns="40244" tIns="20122" rIns="40244" bIns="20122">
              <a:spAutoFit/>
            </a:bodyPr>
            <a:lstStyle/>
            <a:p>
              <a:pPr algn="ctr" defTabSz="957788"/>
              <a:r>
                <a:rPr lang="en-US" sz="800">
                  <a:solidFill>
                    <a:srgbClr val="189DD9"/>
                  </a:solidFill>
                  <a:latin typeface="Nunito Light" pitchFamily="2" charset="77"/>
                  <a:ea typeface="Open Sans" pitchFamily="34" charset="0"/>
                  <a:cs typeface="Calibri" panose="020F0502020204030204" pitchFamily="34" charset="0"/>
                </a:rPr>
                <a:t>TRL 1-2</a:t>
              </a:r>
            </a:p>
            <a:p>
              <a:pPr algn="ctr" defTabSz="957788"/>
              <a:r>
                <a:rPr lang="en-US" sz="800">
                  <a:solidFill>
                    <a:srgbClr val="189DD9"/>
                  </a:solidFill>
                  <a:latin typeface="Nunito Light" pitchFamily="2" charset="77"/>
                  <a:ea typeface="Open Sans" pitchFamily="34" charset="0"/>
                  <a:cs typeface="Calibri" panose="020F0502020204030204" pitchFamily="34" charset="0"/>
                </a:rPr>
                <a:t>BASISTECHNOLOGIE </a:t>
              </a:r>
            </a:p>
          </p:txBody>
        </p:sp>
        <p:sp>
          <p:nvSpPr>
            <p:cNvPr id="79" name="Text Box 10">
              <a:extLst>
                <a:ext uri="{FF2B5EF4-FFF2-40B4-BE49-F238E27FC236}">
                  <a16:creationId xmlns:a16="http://schemas.microsoft.com/office/drawing/2014/main" id="{7CE8A29E-D1D7-874F-97FD-508CC3F035C6}"/>
                </a:ext>
              </a:extLst>
            </p:cNvPr>
            <p:cNvSpPr txBox="1">
              <a:spLocks noChangeArrowheads="1"/>
            </p:cNvSpPr>
            <p:nvPr/>
          </p:nvSpPr>
          <p:spPr bwMode="auto">
            <a:xfrm>
              <a:off x="3366499" y="6184763"/>
              <a:ext cx="1451113" cy="183651"/>
            </a:xfrm>
            <a:prstGeom prst="rect">
              <a:avLst/>
            </a:prstGeom>
            <a:noFill/>
            <a:ln w="9525">
              <a:noFill/>
              <a:miter lim="800000"/>
              <a:headEnd/>
              <a:tailEnd/>
            </a:ln>
          </p:spPr>
          <p:txBody>
            <a:bodyPr wrap="square" lIns="40244" tIns="20122" rIns="40244" bIns="20122">
              <a:spAutoFit/>
            </a:bodyPr>
            <a:lstStyle/>
            <a:p>
              <a:pPr algn="ctr" defTabSz="957788"/>
              <a:r>
                <a:rPr lang="en-US" sz="800">
                  <a:solidFill>
                    <a:srgbClr val="189DD9"/>
                  </a:solidFill>
                  <a:latin typeface="Nunito Light" pitchFamily="2" charset="77"/>
                  <a:ea typeface="Open Sans" pitchFamily="34" charset="0"/>
                  <a:cs typeface="Calibri" panose="020F0502020204030204" pitchFamily="34" charset="0"/>
                </a:rPr>
                <a:t>HAALBAARHEID</a:t>
              </a:r>
            </a:p>
          </p:txBody>
        </p:sp>
        <p:sp>
          <p:nvSpPr>
            <p:cNvPr id="80" name="Text Box 10">
              <a:extLst>
                <a:ext uri="{FF2B5EF4-FFF2-40B4-BE49-F238E27FC236}">
                  <a16:creationId xmlns:a16="http://schemas.microsoft.com/office/drawing/2014/main" id="{F9855F69-C5EF-B54D-9E1D-7D831C9DEF36}"/>
                </a:ext>
              </a:extLst>
            </p:cNvPr>
            <p:cNvSpPr txBox="1">
              <a:spLocks noChangeArrowheads="1"/>
            </p:cNvSpPr>
            <p:nvPr/>
          </p:nvSpPr>
          <p:spPr bwMode="auto">
            <a:xfrm>
              <a:off x="6045078" y="6140865"/>
              <a:ext cx="1451113" cy="321725"/>
            </a:xfrm>
            <a:prstGeom prst="rect">
              <a:avLst/>
            </a:prstGeom>
            <a:noFill/>
            <a:ln w="9525">
              <a:noFill/>
              <a:miter lim="800000"/>
              <a:headEnd/>
              <a:tailEnd/>
            </a:ln>
          </p:spPr>
          <p:txBody>
            <a:bodyPr wrap="square" lIns="40244" tIns="20122" rIns="40244" bIns="20122">
              <a:spAutoFit/>
            </a:bodyPr>
            <a:lstStyle/>
            <a:p>
              <a:pPr algn="ctr" defTabSz="957788"/>
              <a:r>
                <a:rPr lang="en-US" sz="800">
                  <a:solidFill>
                    <a:srgbClr val="189DD9"/>
                  </a:solidFill>
                  <a:latin typeface="Nunito Light" pitchFamily="2" charset="77"/>
                  <a:ea typeface="Open Sans" pitchFamily="34" charset="0"/>
                  <a:cs typeface="Calibri" panose="020F0502020204030204" pitchFamily="34" charset="0"/>
                </a:rPr>
                <a:t>TRL 3-5</a:t>
              </a:r>
            </a:p>
            <a:p>
              <a:pPr algn="ctr" defTabSz="957788"/>
              <a:r>
                <a:rPr lang="en-US" sz="800">
                  <a:solidFill>
                    <a:srgbClr val="189DD9"/>
                  </a:solidFill>
                  <a:latin typeface="Nunito Light" pitchFamily="2" charset="77"/>
                  <a:ea typeface="Open Sans" pitchFamily="34" charset="0"/>
                  <a:cs typeface="Calibri" panose="020F0502020204030204" pitchFamily="34" charset="0"/>
                </a:rPr>
                <a:t>TECH ONTWIKKELING</a:t>
              </a:r>
            </a:p>
          </p:txBody>
        </p:sp>
        <p:sp>
          <p:nvSpPr>
            <p:cNvPr id="81" name="Text Box 10">
              <a:extLst>
                <a:ext uri="{FF2B5EF4-FFF2-40B4-BE49-F238E27FC236}">
                  <a16:creationId xmlns:a16="http://schemas.microsoft.com/office/drawing/2014/main" id="{E0DB27F3-29C7-294E-AF0F-6B39BC06E832}"/>
                </a:ext>
              </a:extLst>
            </p:cNvPr>
            <p:cNvSpPr txBox="1">
              <a:spLocks noChangeArrowheads="1"/>
            </p:cNvSpPr>
            <p:nvPr/>
          </p:nvSpPr>
          <p:spPr bwMode="auto">
            <a:xfrm>
              <a:off x="7299502" y="6125314"/>
              <a:ext cx="1807779" cy="321725"/>
            </a:xfrm>
            <a:prstGeom prst="rect">
              <a:avLst/>
            </a:prstGeom>
            <a:noFill/>
            <a:ln w="9525">
              <a:noFill/>
              <a:miter lim="800000"/>
              <a:headEnd/>
              <a:tailEnd/>
            </a:ln>
          </p:spPr>
          <p:txBody>
            <a:bodyPr wrap="square" lIns="40244" tIns="20122" rIns="40244" bIns="20122">
              <a:spAutoFit/>
            </a:bodyPr>
            <a:lstStyle/>
            <a:p>
              <a:pPr algn="ctr" defTabSz="957788"/>
              <a:r>
                <a:rPr lang="en-US" sz="800">
                  <a:solidFill>
                    <a:srgbClr val="189DD9"/>
                  </a:solidFill>
                  <a:latin typeface="Nunito Light" pitchFamily="2" charset="77"/>
                  <a:ea typeface="Open Sans" pitchFamily="34" charset="0"/>
                  <a:cs typeface="Calibri" panose="020F0502020204030204" pitchFamily="34" charset="0"/>
                </a:rPr>
                <a:t>TRL 6-8</a:t>
              </a:r>
            </a:p>
            <a:p>
              <a:pPr algn="ctr" defTabSz="957788"/>
              <a:r>
                <a:rPr lang="en-US" sz="800">
                  <a:solidFill>
                    <a:srgbClr val="189DD9"/>
                  </a:solidFill>
                  <a:latin typeface="Nunito Light" pitchFamily="2" charset="77"/>
                  <a:ea typeface="Open Sans" pitchFamily="34" charset="0"/>
                  <a:cs typeface="Calibri" panose="020F0502020204030204" pitchFamily="34" charset="0"/>
                </a:rPr>
                <a:t>DEMO + SYSTEEMONTWIKKELING</a:t>
              </a:r>
            </a:p>
          </p:txBody>
        </p:sp>
        <p:sp>
          <p:nvSpPr>
            <p:cNvPr id="82" name="Text Box 10">
              <a:extLst>
                <a:ext uri="{FF2B5EF4-FFF2-40B4-BE49-F238E27FC236}">
                  <a16:creationId xmlns:a16="http://schemas.microsoft.com/office/drawing/2014/main" id="{1EE689E5-F4A4-1641-8FFF-5164E45FD565}"/>
                </a:ext>
              </a:extLst>
            </p:cNvPr>
            <p:cNvSpPr txBox="1">
              <a:spLocks noChangeArrowheads="1"/>
            </p:cNvSpPr>
            <p:nvPr/>
          </p:nvSpPr>
          <p:spPr bwMode="auto">
            <a:xfrm>
              <a:off x="9451621" y="6147579"/>
              <a:ext cx="1224858" cy="459800"/>
            </a:xfrm>
            <a:prstGeom prst="rect">
              <a:avLst/>
            </a:prstGeom>
            <a:noFill/>
            <a:ln w="9525">
              <a:noFill/>
              <a:miter lim="800000"/>
              <a:headEnd/>
              <a:tailEnd/>
            </a:ln>
          </p:spPr>
          <p:txBody>
            <a:bodyPr wrap="square" lIns="40244" tIns="20122" rIns="40244" bIns="20122">
              <a:spAutoFit/>
            </a:bodyPr>
            <a:lstStyle/>
            <a:p>
              <a:pPr algn="ctr" defTabSz="957788"/>
              <a:r>
                <a:rPr lang="en-US" sz="800">
                  <a:solidFill>
                    <a:srgbClr val="189DD9"/>
                  </a:solidFill>
                  <a:latin typeface="Nunito Light" pitchFamily="2" charset="77"/>
                  <a:ea typeface="Open Sans" pitchFamily="34" charset="0"/>
                  <a:cs typeface="Calibri" panose="020F0502020204030204" pitchFamily="34" charset="0"/>
                </a:rPr>
                <a:t>TRL 9 -</a:t>
              </a:r>
            </a:p>
            <a:p>
              <a:pPr algn="ctr" defTabSz="957788"/>
              <a:r>
                <a:rPr lang="en-US" sz="800">
                  <a:solidFill>
                    <a:srgbClr val="189DD9"/>
                  </a:solidFill>
                  <a:latin typeface="Nunito Light" pitchFamily="2" charset="77"/>
                  <a:ea typeface="Open Sans" pitchFamily="34" charset="0"/>
                  <a:cs typeface="Calibri" panose="020F0502020204030204" pitchFamily="34" charset="0"/>
                </a:rPr>
                <a:t>LANCERING + MARKTINTRODUCTIE</a:t>
              </a:r>
            </a:p>
          </p:txBody>
        </p:sp>
        <p:sp>
          <p:nvSpPr>
            <p:cNvPr id="84" name="Rechthoek: afgeronde hoeken 4">
              <a:extLst>
                <a:ext uri="{FF2B5EF4-FFF2-40B4-BE49-F238E27FC236}">
                  <a16:creationId xmlns:a16="http://schemas.microsoft.com/office/drawing/2014/main" id="{D2DAC982-2957-A548-A2B7-AABE9145BE24}"/>
                </a:ext>
              </a:extLst>
            </p:cNvPr>
            <p:cNvSpPr txBox="1"/>
            <p:nvPr/>
          </p:nvSpPr>
          <p:spPr>
            <a:xfrm>
              <a:off x="3415792" y="1603790"/>
              <a:ext cx="1243596" cy="341735"/>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Energiestudies Industrie</a:t>
              </a:r>
            </a:p>
          </p:txBody>
        </p:sp>
        <p:sp>
          <p:nvSpPr>
            <p:cNvPr id="85" name="Rechthoek: afgeronde hoeken 4">
              <a:extLst>
                <a:ext uri="{FF2B5EF4-FFF2-40B4-BE49-F238E27FC236}">
                  <a16:creationId xmlns:a16="http://schemas.microsoft.com/office/drawing/2014/main" id="{D22C921A-656B-2442-848E-B8AADAED40BF}"/>
                </a:ext>
              </a:extLst>
            </p:cNvPr>
            <p:cNvSpPr txBox="1"/>
            <p:nvPr/>
          </p:nvSpPr>
          <p:spPr>
            <a:xfrm>
              <a:off x="8869297" y="4126272"/>
              <a:ext cx="1733822" cy="189096"/>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SDE</a:t>
              </a:r>
              <a:r>
                <a:rPr lang="nl-NL" sz="800">
                  <a:solidFill>
                    <a:prstClr val="white"/>
                  </a:solidFill>
                  <a:latin typeface="Nunito Light" pitchFamily="2" charset="77"/>
                  <a:ea typeface="Fira Sans" panose="020B0503050000020004" pitchFamily="34" charset="0"/>
                </a:rPr>
                <a:t>++</a:t>
              </a:r>
            </a:p>
          </p:txBody>
        </p:sp>
        <p:sp>
          <p:nvSpPr>
            <p:cNvPr id="86" name="Rechthoek: afgeronde hoeken 4">
              <a:extLst>
                <a:ext uri="{FF2B5EF4-FFF2-40B4-BE49-F238E27FC236}">
                  <a16:creationId xmlns:a16="http://schemas.microsoft.com/office/drawing/2014/main" id="{213084CD-79C3-C24C-B32D-D56D4A7D5FB6}"/>
                </a:ext>
              </a:extLst>
            </p:cNvPr>
            <p:cNvSpPr txBox="1"/>
            <p:nvPr/>
          </p:nvSpPr>
          <p:spPr>
            <a:xfrm>
              <a:off x="6567827" y="1604946"/>
              <a:ext cx="1243596" cy="198459"/>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MOOI</a:t>
              </a:r>
            </a:p>
          </p:txBody>
        </p:sp>
        <p:sp>
          <p:nvSpPr>
            <p:cNvPr id="87" name="Rechthoek: afgeronde hoeken 4">
              <a:extLst>
                <a:ext uri="{FF2B5EF4-FFF2-40B4-BE49-F238E27FC236}">
                  <a16:creationId xmlns:a16="http://schemas.microsoft.com/office/drawing/2014/main" id="{4354B113-581C-2B41-AAA9-CF8630DFBE7C}"/>
                </a:ext>
              </a:extLst>
            </p:cNvPr>
            <p:cNvSpPr txBox="1"/>
            <p:nvPr/>
          </p:nvSpPr>
          <p:spPr>
            <a:xfrm>
              <a:off x="3415792" y="1384877"/>
              <a:ext cx="1243596" cy="192242"/>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MIT</a:t>
              </a:r>
            </a:p>
          </p:txBody>
        </p:sp>
        <p:sp>
          <p:nvSpPr>
            <p:cNvPr id="88" name="Rechthoek: afgeronde hoeken 4">
              <a:extLst>
                <a:ext uri="{FF2B5EF4-FFF2-40B4-BE49-F238E27FC236}">
                  <a16:creationId xmlns:a16="http://schemas.microsoft.com/office/drawing/2014/main" id="{E67B34B1-A41B-5049-A40D-EC2DDE9F7641}"/>
                </a:ext>
              </a:extLst>
            </p:cNvPr>
            <p:cNvSpPr txBox="1"/>
            <p:nvPr/>
          </p:nvSpPr>
          <p:spPr>
            <a:xfrm>
              <a:off x="7811423" y="3457393"/>
              <a:ext cx="2791698" cy="188934"/>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EIC Accelerator</a:t>
              </a:r>
            </a:p>
          </p:txBody>
        </p:sp>
        <p:sp>
          <p:nvSpPr>
            <p:cNvPr id="89" name="Rechthoek: afgeronde hoeken 4">
              <a:extLst>
                <a:ext uri="{FF2B5EF4-FFF2-40B4-BE49-F238E27FC236}">
                  <a16:creationId xmlns:a16="http://schemas.microsoft.com/office/drawing/2014/main" id="{8B936890-DBB8-2F45-90F9-FEF4ADAC7B59}"/>
                </a:ext>
              </a:extLst>
            </p:cNvPr>
            <p:cNvSpPr txBox="1"/>
            <p:nvPr/>
          </p:nvSpPr>
          <p:spPr>
            <a:xfrm>
              <a:off x="9359525" y="4576030"/>
              <a:ext cx="1243596" cy="461382"/>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Versnelde klimaat-investeringen industrie</a:t>
              </a:r>
            </a:p>
          </p:txBody>
        </p:sp>
        <p:sp>
          <p:nvSpPr>
            <p:cNvPr id="90" name="Rechthoek: afgeronde hoeken 4">
              <a:extLst>
                <a:ext uri="{FF2B5EF4-FFF2-40B4-BE49-F238E27FC236}">
                  <a16:creationId xmlns:a16="http://schemas.microsoft.com/office/drawing/2014/main" id="{E0A2AAD1-5060-9545-971D-903636C6E5D5}"/>
                </a:ext>
              </a:extLst>
            </p:cNvPr>
            <p:cNvSpPr txBox="1"/>
            <p:nvPr/>
          </p:nvSpPr>
          <p:spPr>
            <a:xfrm>
              <a:off x="8869299" y="4349496"/>
              <a:ext cx="1733822" cy="193141"/>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Nationaal Groeifonds</a:t>
              </a:r>
            </a:p>
          </p:txBody>
        </p:sp>
        <p:sp>
          <p:nvSpPr>
            <p:cNvPr id="91" name="Rechthoek: afgeronde hoeken 4">
              <a:extLst>
                <a:ext uri="{FF2B5EF4-FFF2-40B4-BE49-F238E27FC236}">
                  <a16:creationId xmlns:a16="http://schemas.microsoft.com/office/drawing/2014/main" id="{E9539101-F3A4-374D-B95E-CB47E1249A00}"/>
                </a:ext>
              </a:extLst>
            </p:cNvPr>
            <p:cNvSpPr txBox="1"/>
            <p:nvPr/>
          </p:nvSpPr>
          <p:spPr>
            <a:xfrm>
              <a:off x="7862715" y="2542813"/>
              <a:ext cx="1874182" cy="218011"/>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EFRO</a:t>
              </a:r>
            </a:p>
          </p:txBody>
        </p:sp>
        <p:sp>
          <p:nvSpPr>
            <p:cNvPr id="92" name="Rechthoek: afgeronde hoeken 4">
              <a:extLst>
                <a:ext uri="{FF2B5EF4-FFF2-40B4-BE49-F238E27FC236}">
                  <a16:creationId xmlns:a16="http://schemas.microsoft.com/office/drawing/2014/main" id="{2D1037F9-25F3-C443-BFED-169741A21E13}"/>
                </a:ext>
              </a:extLst>
            </p:cNvPr>
            <p:cNvSpPr txBox="1"/>
            <p:nvPr/>
          </p:nvSpPr>
          <p:spPr>
            <a:xfrm>
              <a:off x="6567827" y="1829030"/>
              <a:ext cx="1243596" cy="218578"/>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Green Deal </a:t>
              </a:r>
            </a:p>
          </p:txBody>
        </p:sp>
        <p:sp>
          <p:nvSpPr>
            <p:cNvPr id="93" name="Rechthoek: afgeronde hoeken 4">
              <a:extLst>
                <a:ext uri="{FF2B5EF4-FFF2-40B4-BE49-F238E27FC236}">
                  <a16:creationId xmlns:a16="http://schemas.microsoft.com/office/drawing/2014/main" id="{01168550-9D87-8342-926B-910239A16E18}"/>
                </a:ext>
              </a:extLst>
            </p:cNvPr>
            <p:cNvSpPr txBox="1"/>
            <p:nvPr/>
          </p:nvSpPr>
          <p:spPr>
            <a:xfrm>
              <a:off x="7858823" y="2291448"/>
              <a:ext cx="1874182" cy="230237"/>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REACT-EU</a:t>
              </a:r>
            </a:p>
          </p:txBody>
        </p:sp>
        <p:sp>
          <p:nvSpPr>
            <p:cNvPr id="94" name="Rechthoek: afgeronde hoeken 4">
              <a:extLst>
                <a:ext uri="{FF2B5EF4-FFF2-40B4-BE49-F238E27FC236}">
                  <a16:creationId xmlns:a16="http://schemas.microsoft.com/office/drawing/2014/main" id="{72654B62-B83F-8142-B8D6-571965DEDE0A}"/>
                </a:ext>
              </a:extLst>
            </p:cNvPr>
            <p:cNvSpPr txBox="1"/>
            <p:nvPr/>
          </p:nvSpPr>
          <p:spPr>
            <a:xfrm>
              <a:off x="7858122" y="2049505"/>
              <a:ext cx="1874182" cy="218011"/>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dirty="0">
                  <a:solidFill>
                    <a:prstClr val="white"/>
                  </a:solidFill>
                  <a:latin typeface="Nunito Light" pitchFamily="2" charset="77"/>
                  <a:ea typeface="Fira Sans" panose="020B0503050000020004" pitchFamily="34" charset="0"/>
                  <a:cs typeface="Calibri" panose="020F0502020204030204" pitchFamily="34" charset="0"/>
                </a:rPr>
                <a:t>Interreg</a:t>
              </a:r>
            </a:p>
          </p:txBody>
        </p:sp>
        <p:sp>
          <p:nvSpPr>
            <p:cNvPr id="95" name="Rechthoek: afgeronde hoeken 4">
              <a:extLst>
                <a:ext uri="{FF2B5EF4-FFF2-40B4-BE49-F238E27FC236}">
                  <a16:creationId xmlns:a16="http://schemas.microsoft.com/office/drawing/2014/main" id="{F8BE7F59-B6EC-D044-8EB0-7AB52B15AB39}"/>
                </a:ext>
              </a:extLst>
            </p:cNvPr>
            <p:cNvSpPr txBox="1"/>
            <p:nvPr/>
          </p:nvSpPr>
          <p:spPr>
            <a:xfrm>
              <a:off x="7811423" y="3903491"/>
              <a:ext cx="2791698" cy="191836"/>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err="1">
                  <a:solidFill>
                    <a:prstClr val="white"/>
                  </a:solidFill>
                  <a:latin typeface="Nunito Light" pitchFamily="2" charset="77"/>
                  <a:ea typeface="Fira Sans" panose="020B0503050000020004" pitchFamily="34" charset="0"/>
                  <a:cs typeface="Calibri" panose="020F0502020204030204" pitchFamily="34" charset="0"/>
                </a:rPr>
                <a:t>Innovation</a:t>
              </a:r>
              <a:r>
                <a:rPr lang="nl-NL" sz="800">
                  <a:solidFill>
                    <a:prstClr val="white"/>
                  </a:solidFill>
                  <a:latin typeface="Nunito Light" pitchFamily="2" charset="77"/>
                  <a:ea typeface="Fira Sans" panose="020B0503050000020004" pitchFamily="34" charset="0"/>
                  <a:cs typeface="Calibri" panose="020F0502020204030204" pitchFamily="34" charset="0"/>
                </a:rPr>
                <a:t> Fund</a:t>
              </a:r>
            </a:p>
          </p:txBody>
        </p:sp>
        <p:sp>
          <p:nvSpPr>
            <p:cNvPr id="96" name="Rechthoek: afgeronde hoeken 4">
              <a:extLst>
                <a:ext uri="{FF2B5EF4-FFF2-40B4-BE49-F238E27FC236}">
                  <a16:creationId xmlns:a16="http://schemas.microsoft.com/office/drawing/2014/main" id="{AE81AA20-D856-224C-A69E-10AB671BFC08}"/>
                </a:ext>
              </a:extLst>
            </p:cNvPr>
            <p:cNvSpPr txBox="1"/>
            <p:nvPr/>
          </p:nvSpPr>
          <p:spPr>
            <a:xfrm>
              <a:off x="4770783" y="1384877"/>
              <a:ext cx="4035994" cy="192242"/>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Horizon Europe</a:t>
              </a:r>
            </a:p>
          </p:txBody>
        </p:sp>
        <p:sp>
          <p:nvSpPr>
            <p:cNvPr id="97" name="Rechthoek: afgeronde hoeken 4">
              <a:extLst>
                <a:ext uri="{FF2B5EF4-FFF2-40B4-BE49-F238E27FC236}">
                  <a16:creationId xmlns:a16="http://schemas.microsoft.com/office/drawing/2014/main" id="{DDBDAFF5-8548-1B40-8A13-F402A17CB4C7}"/>
                </a:ext>
              </a:extLst>
            </p:cNvPr>
            <p:cNvSpPr txBox="1"/>
            <p:nvPr/>
          </p:nvSpPr>
          <p:spPr>
            <a:xfrm>
              <a:off x="9359525" y="5074296"/>
              <a:ext cx="1243596" cy="193141"/>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err="1">
                  <a:solidFill>
                    <a:prstClr val="white"/>
                  </a:solidFill>
                  <a:latin typeface="Nunito Light" pitchFamily="2" charset="77"/>
                  <a:ea typeface="Fira Sans" panose="020B0503050000020004" pitchFamily="34" charset="0"/>
                  <a:cs typeface="Calibri" panose="020F0502020204030204" pitchFamily="34" charset="0"/>
                </a:rPr>
                <a:t>InvestEU</a:t>
              </a:r>
              <a:endParaRPr lang="nl-NL" sz="800">
                <a:solidFill>
                  <a:prstClr val="white"/>
                </a:solidFill>
                <a:latin typeface="Nunito Light" pitchFamily="2" charset="77"/>
                <a:ea typeface="Fira Sans" panose="020B0503050000020004" pitchFamily="34" charset="0"/>
                <a:cs typeface="Calibri" panose="020F0502020204030204" pitchFamily="34" charset="0"/>
              </a:endParaRPr>
            </a:p>
          </p:txBody>
        </p:sp>
        <p:sp>
          <p:nvSpPr>
            <p:cNvPr id="98" name="Rechthoek: afgeronde hoeken 4">
              <a:extLst>
                <a:ext uri="{FF2B5EF4-FFF2-40B4-BE49-F238E27FC236}">
                  <a16:creationId xmlns:a16="http://schemas.microsoft.com/office/drawing/2014/main" id="{E1C15C51-6DD1-1D47-AA84-13CE03A58754}"/>
                </a:ext>
              </a:extLst>
            </p:cNvPr>
            <p:cNvSpPr txBox="1"/>
            <p:nvPr/>
          </p:nvSpPr>
          <p:spPr>
            <a:xfrm>
              <a:off x="7134147" y="2989364"/>
              <a:ext cx="3468973" cy="214591"/>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err="1">
                  <a:solidFill>
                    <a:prstClr val="white"/>
                  </a:solidFill>
                  <a:latin typeface="Nunito Light" pitchFamily="2" charset="77"/>
                  <a:ea typeface="Fira Sans" panose="020B0503050000020004" pitchFamily="34" charset="0"/>
                  <a:cs typeface="Calibri" panose="020F0502020204030204" pitchFamily="34" charset="0"/>
                </a:rPr>
                <a:t>InvestEU</a:t>
              </a:r>
              <a:endParaRPr lang="nl-NL" sz="800">
                <a:solidFill>
                  <a:prstClr val="white"/>
                </a:solidFill>
                <a:latin typeface="Nunito Light" pitchFamily="2" charset="77"/>
                <a:ea typeface="Fira Sans" panose="020B0503050000020004" pitchFamily="34" charset="0"/>
                <a:cs typeface="Calibri" panose="020F0502020204030204" pitchFamily="34" charset="0"/>
              </a:endParaRPr>
            </a:p>
          </p:txBody>
        </p:sp>
        <p:sp>
          <p:nvSpPr>
            <p:cNvPr id="99" name="Rechthoek: afgeronde hoeken 4">
              <a:extLst>
                <a:ext uri="{FF2B5EF4-FFF2-40B4-BE49-F238E27FC236}">
                  <a16:creationId xmlns:a16="http://schemas.microsoft.com/office/drawing/2014/main" id="{4FD359B1-93D9-874C-B2ED-1B3D05B3EE15}"/>
                </a:ext>
              </a:extLst>
            </p:cNvPr>
            <p:cNvSpPr txBox="1"/>
            <p:nvPr/>
          </p:nvSpPr>
          <p:spPr>
            <a:xfrm>
              <a:off x="1989686" y="1384877"/>
              <a:ext cx="1325944" cy="192242"/>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EFRO (kansen voor West)</a:t>
              </a:r>
            </a:p>
          </p:txBody>
        </p:sp>
        <p:sp>
          <p:nvSpPr>
            <p:cNvPr id="100" name="Rechthoek: afgeronde hoeken 4">
              <a:extLst>
                <a:ext uri="{FF2B5EF4-FFF2-40B4-BE49-F238E27FC236}">
                  <a16:creationId xmlns:a16="http://schemas.microsoft.com/office/drawing/2014/main" id="{89A79E0F-A5E5-7D4F-A02F-5D7950A60D1F}"/>
                </a:ext>
              </a:extLst>
            </p:cNvPr>
            <p:cNvSpPr txBox="1"/>
            <p:nvPr/>
          </p:nvSpPr>
          <p:spPr>
            <a:xfrm>
              <a:off x="4766124" y="1604946"/>
              <a:ext cx="1243596" cy="192241"/>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NWO</a:t>
              </a:r>
            </a:p>
          </p:txBody>
        </p:sp>
        <p:sp>
          <p:nvSpPr>
            <p:cNvPr id="101" name="Ovaal 69">
              <a:extLst>
                <a:ext uri="{FF2B5EF4-FFF2-40B4-BE49-F238E27FC236}">
                  <a16:creationId xmlns:a16="http://schemas.microsoft.com/office/drawing/2014/main" id="{875A1AF1-41BB-284C-89A8-351F4048A7C3}"/>
                </a:ext>
              </a:extLst>
            </p:cNvPr>
            <p:cNvSpPr/>
            <p:nvPr/>
          </p:nvSpPr>
          <p:spPr>
            <a:xfrm>
              <a:off x="5435454" y="5990883"/>
              <a:ext cx="141398" cy="14139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00">
                <a:solidFill>
                  <a:schemeClr val="tx1"/>
                </a:solidFill>
                <a:latin typeface="Nunito Light" pitchFamily="2" charset="77"/>
              </a:endParaRPr>
            </a:p>
          </p:txBody>
        </p:sp>
        <p:sp>
          <p:nvSpPr>
            <p:cNvPr id="102" name="Ovaal 70">
              <a:extLst>
                <a:ext uri="{FF2B5EF4-FFF2-40B4-BE49-F238E27FC236}">
                  <a16:creationId xmlns:a16="http://schemas.microsoft.com/office/drawing/2014/main" id="{1863B44D-E86A-2846-82C1-9E633395DBDD}"/>
                </a:ext>
              </a:extLst>
            </p:cNvPr>
            <p:cNvSpPr/>
            <p:nvPr/>
          </p:nvSpPr>
          <p:spPr>
            <a:xfrm>
              <a:off x="6689921" y="5990883"/>
              <a:ext cx="141398" cy="14139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00">
                <a:solidFill>
                  <a:schemeClr val="tx1"/>
                </a:solidFill>
                <a:latin typeface="Nunito Light" pitchFamily="2" charset="77"/>
              </a:endParaRPr>
            </a:p>
          </p:txBody>
        </p:sp>
        <p:sp>
          <p:nvSpPr>
            <p:cNvPr id="103" name="Ovaal 71">
              <a:extLst>
                <a:ext uri="{FF2B5EF4-FFF2-40B4-BE49-F238E27FC236}">
                  <a16:creationId xmlns:a16="http://schemas.microsoft.com/office/drawing/2014/main" id="{A9574CE1-5C99-BD42-BB60-10DD6DE5C85C}"/>
                </a:ext>
              </a:extLst>
            </p:cNvPr>
            <p:cNvSpPr/>
            <p:nvPr/>
          </p:nvSpPr>
          <p:spPr>
            <a:xfrm>
              <a:off x="8126011" y="5990883"/>
              <a:ext cx="141398" cy="14139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00">
                <a:solidFill>
                  <a:schemeClr val="tx1"/>
                </a:solidFill>
                <a:latin typeface="Nunito Light" pitchFamily="2" charset="77"/>
              </a:endParaRPr>
            </a:p>
          </p:txBody>
        </p:sp>
        <p:sp>
          <p:nvSpPr>
            <p:cNvPr id="104" name="Ovaal 72">
              <a:extLst>
                <a:ext uri="{FF2B5EF4-FFF2-40B4-BE49-F238E27FC236}">
                  <a16:creationId xmlns:a16="http://schemas.microsoft.com/office/drawing/2014/main" id="{6E63798A-8790-FA4D-81BD-0BD339541114}"/>
                </a:ext>
              </a:extLst>
            </p:cNvPr>
            <p:cNvSpPr/>
            <p:nvPr/>
          </p:nvSpPr>
          <p:spPr>
            <a:xfrm>
              <a:off x="9963362" y="5990883"/>
              <a:ext cx="141398" cy="141398"/>
            </a:xfrm>
            <a:prstGeom prst="ellipse">
              <a:avLst/>
            </a:prstGeom>
            <a:solidFill>
              <a:srgbClr val="377B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800">
                <a:solidFill>
                  <a:schemeClr val="tx1"/>
                </a:solidFill>
                <a:latin typeface="Nunito Light" pitchFamily="2" charset="77"/>
              </a:endParaRPr>
            </a:p>
          </p:txBody>
        </p:sp>
        <p:sp>
          <p:nvSpPr>
            <p:cNvPr id="105" name="Rechthoek: afgeronde hoeken 4">
              <a:extLst>
                <a:ext uri="{FF2B5EF4-FFF2-40B4-BE49-F238E27FC236}">
                  <a16:creationId xmlns:a16="http://schemas.microsoft.com/office/drawing/2014/main" id="{8A7EE6EC-EDC0-9B41-BB11-5648C7FF4EB6}"/>
                </a:ext>
              </a:extLst>
            </p:cNvPr>
            <p:cNvSpPr txBox="1"/>
            <p:nvPr/>
          </p:nvSpPr>
          <p:spPr>
            <a:xfrm>
              <a:off x="7368535" y="3238908"/>
              <a:ext cx="1279136" cy="183946"/>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DEI+</a:t>
              </a:r>
            </a:p>
          </p:txBody>
        </p:sp>
        <p:cxnSp>
          <p:nvCxnSpPr>
            <p:cNvPr id="110" name="Rechte verbindingslijn met pijl 76">
              <a:extLst>
                <a:ext uri="{FF2B5EF4-FFF2-40B4-BE49-F238E27FC236}">
                  <a16:creationId xmlns:a16="http://schemas.microsoft.com/office/drawing/2014/main" id="{FB5F91F0-7089-A646-B398-88900B1D3893}"/>
                </a:ext>
              </a:extLst>
            </p:cNvPr>
            <p:cNvCxnSpPr>
              <a:cxnSpLocks/>
            </p:cNvCxnSpPr>
            <p:nvPr/>
          </p:nvCxnSpPr>
          <p:spPr>
            <a:xfrm flipV="1">
              <a:off x="1857507" y="1354600"/>
              <a:ext cx="0" cy="4726227"/>
            </a:xfrm>
            <a:prstGeom prst="straightConnector1">
              <a:avLst/>
            </a:prstGeom>
            <a:ln w="38100">
              <a:solidFill>
                <a:srgbClr val="5787B6"/>
              </a:solidFill>
              <a:tailEnd type="none"/>
            </a:ln>
          </p:spPr>
          <p:style>
            <a:lnRef idx="1">
              <a:schemeClr val="accent1"/>
            </a:lnRef>
            <a:fillRef idx="0">
              <a:schemeClr val="accent1"/>
            </a:fillRef>
            <a:effectRef idx="0">
              <a:schemeClr val="accent1"/>
            </a:effectRef>
            <a:fontRef idx="minor">
              <a:schemeClr val="tx1"/>
            </a:fontRef>
          </p:style>
        </p:cxnSp>
        <p:sp>
          <p:nvSpPr>
            <p:cNvPr id="112" name="Rechthoek: afgeronde hoeken 4">
              <a:extLst>
                <a:ext uri="{FF2B5EF4-FFF2-40B4-BE49-F238E27FC236}">
                  <a16:creationId xmlns:a16="http://schemas.microsoft.com/office/drawing/2014/main" id="{99B43221-CBEA-F144-986F-6B7C222A7996}"/>
                </a:ext>
              </a:extLst>
            </p:cNvPr>
            <p:cNvSpPr txBox="1"/>
            <p:nvPr/>
          </p:nvSpPr>
          <p:spPr>
            <a:xfrm>
              <a:off x="1989686" y="1611164"/>
              <a:ext cx="1325944" cy="192242"/>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dirty="0">
                  <a:solidFill>
                    <a:prstClr val="white"/>
                  </a:solidFill>
                  <a:latin typeface="Nunito Light" pitchFamily="2" charset="77"/>
                  <a:ea typeface="Fira Sans" panose="020B0503050000020004" pitchFamily="34" charset="0"/>
                  <a:cs typeface="Calibri" panose="020F0502020204030204" pitchFamily="34" charset="0"/>
                </a:rPr>
                <a:t>Interreg</a:t>
              </a:r>
            </a:p>
          </p:txBody>
        </p:sp>
        <p:sp>
          <p:nvSpPr>
            <p:cNvPr id="113" name="Rechthoek: afgeronde hoeken 4">
              <a:extLst>
                <a:ext uri="{FF2B5EF4-FFF2-40B4-BE49-F238E27FC236}">
                  <a16:creationId xmlns:a16="http://schemas.microsoft.com/office/drawing/2014/main" id="{450E993D-CFEB-DD4E-8F40-79FBE9DAAE07}"/>
                </a:ext>
              </a:extLst>
            </p:cNvPr>
            <p:cNvSpPr txBox="1"/>
            <p:nvPr/>
          </p:nvSpPr>
          <p:spPr>
            <a:xfrm>
              <a:off x="7862715" y="2778245"/>
              <a:ext cx="1874182" cy="194309"/>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JTF</a:t>
              </a:r>
            </a:p>
          </p:txBody>
        </p:sp>
        <p:sp>
          <p:nvSpPr>
            <p:cNvPr id="114" name="Rechthoek: afgeronde hoeken 4">
              <a:extLst>
                <a:ext uri="{FF2B5EF4-FFF2-40B4-BE49-F238E27FC236}">
                  <a16:creationId xmlns:a16="http://schemas.microsoft.com/office/drawing/2014/main" id="{7182353C-57ED-A843-A18F-07B32F17BFC1}"/>
                </a:ext>
              </a:extLst>
            </p:cNvPr>
            <p:cNvSpPr txBox="1"/>
            <p:nvPr/>
          </p:nvSpPr>
          <p:spPr>
            <a:xfrm>
              <a:off x="7811423" y="3679859"/>
              <a:ext cx="2791698" cy="188934"/>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err="1">
                  <a:solidFill>
                    <a:prstClr val="white"/>
                  </a:solidFill>
                  <a:latin typeface="Nunito Light" pitchFamily="2" charset="77"/>
                  <a:ea typeface="Fira Sans" panose="020B0503050000020004" pitchFamily="34" charset="0"/>
                  <a:cs typeface="Calibri" panose="020F0502020204030204" pitchFamily="34" charset="0"/>
                </a:rPr>
                <a:t>InvestNL</a:t>
              </a:r>
              <a:endParaRPr lang="nl-NL" sz="800">
                <a:solidFill>
                  <a:prstClr val="white"/>
                </a:solidFill>
                <a:latin typeface="Nunito Light" pitchFamily="2" charset="77"/>
                <a:ea typeface="Fira Sans" panose="020B0503050000020004" pitchFamily="34" charset="0"/>
                <a:cs typeface="Calibri" panose="020F0502020204030204" pitchFamily="34" charset="0"/>
              </a:endParaRPr>
            </a:p>
          </p:txBody>
        </p:sp>
      </p:grpSp>
      <p:grpSp>
        <p:nvGrpSpPr>
          <p:cNvPr id="125" name="Groep 124">
            <a:extLst>
              <a:ext uri="{FF2B5EF4-FFF2-40B4-BE49-F238E27FC236}">
                <a16:creationId xmlns:a16="http://schemas.microsoft.com/office/drawing/2014/main" id="{4DA23199-7735-1742-8DC2-1599AA31F4DD}"/>
              </a:ext>
            </a:extLst>
          </p:cNvPr>
          <p:cNvGrpSpPr/>
          <p:nvPr/>
        </p:nvGrpSpPr>
        <p:grpSpPr>
          <a:xfrm>
            <a:off x="10035496" y="1899585"/>
            <a:ext cx="1805095" cy="182465"/>
            <a:chOff x="9930514" y="1486364"/>
            <a:chExt cx="1805095" cy="182465"/>
          </a:xfrm>
        </p:grpSpPr>
        <p:sp>
          <p:nvSpPr>
            <p:cNvPr id="126" name="Rechthoek 42">
              <a:extLst>
                <a:ext uri="{FF2B5EF4-FFF2-40B4-BE49-F238E27FC236}">
                  <a16:creationId xmlns:a16="http://schemas.microsoft.com/office/drawing/2014/main" id="{24A25E3F-4A36-A341-8061-7B4E2089FC30}"/>
                </a:ext>
              </a:extLst>
            </p:cNvPr>
            <p:cNvSpPr/>
            <p:nvPr/>
          </p:nvSpPr>
          <p:spPr>
            <a:xfrm>
              <a:off x="9930514" y="1516101"/>
              <a:ext cx="129270" cy="102257"/>
            </a:xfrm>
            <a:prstGeom prst="rect">
              <a:avLst/>
            </a:prstGeom>
            <a:solidFill>
              <a:srgbClr val="37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a:solidFill>
                  <a:schemeClr val="tx1">
                    <a:lumMod val="95000"/>
                  </a:schemeClr>
                </a:solidFill>
                <a:latin typeface="Nunito Light" pitchFamily="2" charset="77"/>
                <a:ea typeface="Fira Sans" panose="020B0503050000020004" pitchFamily="34" charset="0"/>
              </a:endParaRPr>
            </a:p>
          </p:txBody>
        </p:sp>
        <p:sp>
          <p:nvSpPr>
            <p:cNvPr id="127" name="Rechthoek: afgeronde hoeken 4">
              <a:extLst>
                <a:ext uri="{FF2B5EF4-FFF2-40B4-BE49-F238E27FC236}">
                  <a16:creationId xmlns:a16="http://schemas.microsoft.com/office/drawing/2014/main" id="{D34A0ACD-56C4-8642-B183-D5489B7655C2}"/>
                </a:ext>
              </a:extLst>
            </p:cNvPr>
            <p:cNvSpPr txBox="1"/>
            <p:nvPr/>
          </p:nvSpPr>
          <p:spPr>
            <a:xfrm>
              <a:off x="9981413" y="1486364"/>
              <a:ext cx="734626" cy="18246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defTabSz="742927"/>
              <a:r>
                <a:rPr lang="nl-NL" sz="800">
                  <a:solidFill>
                    <a:srgbClr val="7F7F7F"/>
                  </a:solidFill>
                  <a:latin typeface="Nunito Light" pitchFamily="2" charset="77"/>
                </a:rPr>
                <a:t>Europees</a:t>
              </a:r>
              <a:endParaRPr lang="nl-NL" sz="800">
                <a:solidFill>
                  <a:srgbClr val="7F7F7F"/>
                </a:solidFill>
                <a:latin typeface="Nunito Light" pitchFamily="2" charset="77"/>
                <a:ea typeface="Fira Sans" panose="020B0503050000020004" pitchFamily="34" charset="0"/>
              </a:endParaRPr>
            </a:p>
          </p:txBody>
        </p:sp>
        <p:sp>
          <p:nvSpPr>
            <p:cNvPr id="128" name="Rechthoek 73">
              <a:extLst>
                <a:ext uri="{FF2B5EF4-FFF2-40B4-BE49-F238E27FC236}">
                  <a16:creationId xmlns:a16="http://schemas.microsoft.com/office/drawing/2014/main" id="{B6FA4818-49E6-FB48-96AC-8EFFE6D4EC40}"/>
                </a:ext>
              </a:extLst>
            </p:cNvPr>
            <p:cNvSpPr/>
            <p:nvPr/>
          </p:nvSpPr>
          <p:spPr>
            <a:xfrm>
              <a:off x="10627518" y="1516101"/>
              <a:ext cx="136945" cy="102257"/>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a:solidFill>
                  <a:schemeClr val="tx1">
                    <a:lumMod val="95000"/>
                  </a:schemeClr>
                </a:solidFill>
                <a:latin typeface="Nunito Light" pitchFamily="2" charset="77"/>
                <a:ea typeface="Fira Sans" panose="020B0503050000020004" pitchFamily="34" charset="0"/>
              </a:endParaRPr>
            </a:p>
          </p:txBody>
        </p:sp>
        <p:sp>
          <p:nvSpPr>
            <p:cNvPr id="129" name="Rechthoek: afgeronde hoeken 4">
              <a:extLst>
                <a:ext uri="{FF2B5EF4-FFF2-40B4-BE49-F238E27FC236}">
                  <a16:creationId xmlns:a16="http://schemas.microsoft.com/office/drawing/2014/main" id="{BD4584F0-8858-FE49-B6BE-BAC5BD49455C}"/>
                </a:ext>
              </a:extLst>
            </p:cNvPr>
            <p:cNvSpPr txBox="1"/>
            <p:nvPr/>
          </p:nvSpPr>
          <p:spPr>
            <a:xfrm>
              <a:off x="10686362" y="1486364"/>
              <a:ext cx="1049247" cy="18246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defTabSz="742927"/>
              <a:r>
                <a:rPr lang="nl-NL" sz="800">
                  <a:solidFill>
                    <a:srgbClr val="7F7F7F"/>
                  </a:solidFill>
                  <a:latin typeface="Nunito Light" pitchFamily="2" charset="77"/>
                </a:rPr>
                <a:t>Nationaal</a:t>
              </a:r>
              <a:endParaRPr lang="nl-NL" sz="800">
                <a:solidFill>
                  <a:srgbClr val="7F7F7F"/>
                </a:solidFill>
                <a:latin typeface="Nunito Light" pitchFamily="2" charset="77"/>
                <a:ea typeface="Fira Sans" panose="020B0503050000020004" pitchFamily="34" charset="0"/>
              </a:endParaRPr>
            </a:p>
          </p:txBody>
        </p:sp>
      </p:grpSp>
      <p:sp>
        <p:nvSpPr>
          <p:cNvPr id="49" name="Rechthoek: afgeronde hoeken 4">
            <a:extLst>
              <a:ext uri="{FF2B5EF4-FFF2-40B4-BE49-F238E27FC236}">
                <a16:creationId xmlns:a16="http://schemas.microsoft.com/office/drawing/2014/main" id="{67552E63-1E88-47F8-9113-E4C78FE35930}"/>
              </a:ext>
            </a:extLst>
          </p:cNvPr>
          <p:cNvSpPr txBox="1"/>
          <p:nvPr/>
        </p:nvSpPr>
        <p:spPr>
          <a:xfrm>
            <a:off x="1134034" y="2317843"/>
            <a:ext cx="1525899" cy="165787"/>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Horizon Europe</a:t>
            </a:r>
          </a:p>
        </p:txBody>
      </p:sp>
      <p:sp>
        <p:nvSpPr>
          <p:cNvPr id="50" name="Rechthoek: afgeronde hoeken 4">
            <a:extLst>
              <a:ext uri="{FF2B5EF4-FFF2-40B4-BE49-F238E27FC236}">
                <a16:creationId xmlns:a16="http://schemas.microsoft.com/office/drawing/2014/main" id="{1F3143F7-414A-4158-AFE5-6690846548AC}"/>
              </a:ext>
            </a:extLst>
          </p:cNvPr>
          <p:cNvSpPr txBox="1"/>
          <p:nvPr/>
        </p:nvSpPr>
        <p:spPr>
          <a:xfrm>
            <a:off x="4303983" y="2516145"/>
            <a:ext cx="2432806" cy="198553"/>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defPPr>
              <a:defRPr lang="nl-NL"/>
            </a:defPPr>
            <a:lvl1pPr algn="ctr" defTabSz="742927">
              <a:defRPr sz="800">
                <a:solidFill>
                  <a:prstClr val="white"/>
                </a:solidFill>
                <a:latin typeface="Nunito Light" pitchFamily="2" charset="77"/>
                <a:ea typeface="Fira Sans" panose="020B0503050000020004" pitchFamily="34" charset="0"/>
                <a:cs typeface="Calibri" panose="020F0502020204030204" pitchFamily="34" charset="0"/>
              </a:defRPr>
            </a:lvl1pPr>
          </a:lstStyle>
          <a:p>
            <a:r>
              <a:rPr lang="nl-NL"/>
              <a:t>IMI</a:t>
            </a:r>
          </a:p>
        </p:txBody>
      </p:sp>
      <p:sp>
        <p:nvSpPr>
          <p:cNvPr id="51" name="Rechthoek: afgeronde hoeken 4">
            <a:extLst>
              <a:ext uri="{FF2B5EF4-FFF2-40B4-BE49-F238E27FC236}">
                <a16:creationId xmlns:a16="http://schemas.microsoft.com/office/drawing/2014/main" id="{DE7D58A0-F457-471D-A80E-9C87148F39AB}"/>
              </a:ext>
            </a:extLst>
          </p:cNvPr>
          <p:cNvSpPr txBox="1"/>
          <p:nvPr/>
        </p:nvSpPr>
        <p:spPr>
          <a:xfrm>
            <a:off x="1125276" y="2517335"/>
            <a:ext cx="1525899" cy="165787"/>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EU4Health</a:t>
            </a:r>
          </a:p>
        </p:txBody>
      </p:sp>
      <p:sp>
        <p:nvSpPr>
          <p:cNvPr id="52" name="Rechthoek: afgeronde hoeken 4">
            <a:extLst>
              <a:ext uri="{FF2B5EF4-FFF2-40B4-BE49-F238E27FC236}">
                <a16:creationId xmlns:a16="http://schemas.microsoft.com/office/drawing/2014/main" id="{1CC2464E-3C21-42F1-AA1A-FB184B203DA9}"/>
              </a:ext>
            </a:extLst>
          </p:cNvPr>
          <p:cNvSpPr txBox="1"/>
          <p:nvPr/>
        </p:nvSpPr>
        <p:spPr>
          <a:xfrm>
            <a:off x="1079410" y="5307624"/>
            <a:ext cx="9958222" cy="165437"/>
          </a:xfrm>
          <a:prstGeom prst="rect">
            <a:avLst/>
          </a:prstGeom>
          <a:solidFill>
            <a:srgbClr val="E46C0A"/>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Steunmaatregel mobiliteitscluster</a:t>
            </a:r>
          </a:p>
        </p:txBody>
      </p:sp>
      <p:sp>
        <p:nvSpPr>
          <p:cNvPr id="53" name="Rechthoek: afgeronde hoeken 4">
            <a:extLst>
              <a:ext uri="{FF2B5EF4-FFF2-40B4-BE49-F238E27FC236}">
                <a16:creationId xmlns:a16="http://schemas.microsoft.com/office/drawing/2014/main" id="{A318A412-F82F-4DBD-A2D9-0522B0806EC9}"/>
              </a:ext>
            </a:extLst>
          </p:cNvPr>
          <p:cNvSpPr txBox="1"/>
          <p:nvPr/>
        </p:nvSpPr>
        <p:spPr>
          <a:xfrm>
            <a:off x="5556369" y="5528383"/>
            <a:ext cx="4644630" cy="165787"/>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Digital Europe</a:t>
            </a:r>
          </a:p>
        </p:txBody>
      </p:sp>
      <p:sp>
        <p:nvSpPr>
          <p:cNvPr id="54" name="Rechthoek: afgeronde hoeken 4">
            <a:extLst>
              <a:ext uri="{FF2B5EF4-FFF2-40B4-BE49-F238E27FC236}">
                <a16:creationId xmlns:a16="http://schemas.microsoft.com/office/drawing/2014/main" id="{7A92BE1E-4165-430F-B536-6BCD9BDC4F06}"/>
              </a:ext>
            </a:extLst>
          </p:cNvPr>
          <p:cNvSpPr txBox="1"/>
          <p:nvPr/>
        </p:nvSpPr>
        <p:spPr>
          <a:xfrm>
            <a:off x="5556369" y="5738187"/>
            <a:ext cx="4644630" cy="165787"/>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Single Market Programme</a:t>
            </a:r>
          </a:p>
        </p:txBody>
      </p:sp>
      <p:sp>
        <p:nvSpPr>
          <p:cNvPr id="55" name="Rechthoek: afgeronde hoeken 4">
            <a:extLst>
              <a:ext uri="{FF2B5EF4-FFF2-40B4-BE49-F238E27FC236}">
                <a16:creationId xmlns:a16="http://schemas.microsoft.com/office/drawing/2014/main" id="{E07E8A10-39C4-40F9-BB62-989F9D82691F}"/>
              </a:ext>
            </a:extLst>
          </p:cNvPr>
          <p:cNvSpPr txBox="1"/>
          <p:nvPr/>
        </p:nvSpPr>
        <p:spPr>
          <a:xfrm>
            <a:off x="1125276" y="2726515"/>
            <a:ext cx="1525899" cy="165787"/>
          </a:xfrm>
          <a:prstGeom prst="rect">
            <a:avLst/>
          </a:prstGeom>
          <a:solidFill>
            <a:srgbClr val="377BAC"/>
          </a:solidFill>
        </p:spPr>
        <p:style>
          <a:lnRef idx="0">
            <a:scrgbClr r="0" g="0" b="0"/>
          </a:lnRef>
          <a:fillRef idx="0">
            <a:scrgbClr r="0" g="0" b="0"/>
          </a:fillRef>
          <a:effectRef idx="0">
            <a:scrgbClr r="0" g="0" b="0"/>
          </a:effectRef>
          <a:fontRef idx="minor">
            <a:schemeClr val="lt1"/>
          </a:fontRef>
        </p:style>
        <p:txBody>
          <a:bodyPr spcFirstLastPara="0" vert="horz" wrap="square" lIns="114539" tIns="114539" rIns="114539" bIns="114539" numCol="1" spcCol="1270" anchor="ctr" anchorCtr="0">
            <a:noAutofit/>
          </a:bodyPr>
          <a:lstStyle/>
          <a:p>
            <a:pPr algn="ctr" defTabSz="742927"/>
            <a:r>
              <a:rPr lang="nl-NL" sz="800">
                <a:solidFill>
                  <a:prstClr val="white"/>
                </a:solidFill>
                <a:latin typeface="Nunito Light" pitchFamily="2" charset="77"/>
                <a:ea typeface="Fira Sans" panose="020B0503050000020004" pitchFamily="34" charset="0"/>
                <a:cs typeface="Calibri" panose="020F0502020204030204" pitchFamily="34" charset="0"/>
              </a:rPr>
              <a:t>EIT</a:t>
            </a:r>
          </a:p>
        </p:txBody>
      </p:sp>
      <p:pic>
        <p:nvPicPr>
          <p:cNvPr id="56" name="Afbeelding 55">
            <a:extLst>
              <a:ext uri="{FF2B5EF4-FFF2-40B4-BE49-F238E27FC236}">
                <a16:creationId xmlns:a16="http://schemas.microsoft.com/office/drawing/2014/main" id="{440CCAC9-5047-40FE-96B4-E06141AD775E}"/>
              </a:ext>
            </a:extLst>
          </p:cNvPr>
          <p:cNvPicPr>
            <a:picLocks noChangeAspect="1"/>
          </p:cNvPicPr>
          <p:nvPr/>
        </p:nvPicPr>
        <p:blipFill>
          <a:blip r:embed="rId3"/>
          <a:stretch>
            <a:fillRect/>
          </a:stretch>
        </p:blipFill>
        <p:spPr>
          <a:xfrm>
            <a:off x="147919" y="6279246"/>
            <a:ext cx="1164513" cy="520052"/>
          </a:xfrm>
          <a:prstGeom prst="rect">
            <a:avLst/>
          </a:prstGeom>
        </p:spPr>
      </p:pic>
    </p:spTree>
    <p:extLst>
      <p:ext uri="{BB962C8B-B14F-4D97-AF65-F5344CB8AC3E}">
        <p14:creationId xmlns:p14="http://schemas.microsoft.com/office/powerpoint/2010/main" val="3214845602"/>
      </p:ext>
    </p:extLst>
  </p:cSld>
  <p:clrMapOvr>
    <a:masterClrMapping/>
  </p:clrMapOvr>
</p:sld>
</file>

<file path=ppt/theme/theme1.xml><?xml version="1.0" encoding="utf-8"?>
<a:theme xmlns:a="http://schemas.openxmlformats.org/drawingml/2006/main" name="1_Kantoorthema">
  <a:themeElements>
    <a:clrScheme name="ERAC kleurenthema">
      <a:dk1>
        <a:srgbClr val="091E3F"/>
      </a:dk1>
      <a:lt1>
        <a:srgbClr val="FFFFFF"/>
      </a:lt1>
      <a:dk2>
        <a:srgbClr val="036493"/>
      </a:dk2>
      <a:lt2>
        <a:srgbClr val="F0FAFF"/>
      </a:lt2>
      <a:accent1>
        <a:srgbClr val="189DD9"/>
      </a:accent1>
      <a:accent2>
        <a:srgbClr val="E7383B"/>
      </a:accent2>
      <a:accent3>
        <a:srgbClr val="EF7C22"/>
      </a:accent3>
      <a:accent4>
        <a:srgbClr val="009FE3"/>
      </a:accent4>
      <a:accent5>
        <a:srgbClr val="139741"/>
      </a:accent5>
      <a:accent6>
        <a:srgbClr val="F9B118"/>
      </a:accent6>
      <a:hlink>
        <a:srgbClr val="F9B118"/>
      </a:hlink>
      <a:folHlink>
        <a:srgbClr val="F9B1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c-coorporate-presentatie-2" id="{35606E15-F647-EF4B-A541-8030FCA11DD7}" vid="{C83FCEE4-6C7A-4A45-903E-8A4073BA1A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47ECEABA284140AE71BC2D1759FAF4" ma:contentTypeVersion="2" ma:contentTypeDescription="Een nieuw document maken." ma:contentTypeScope="" ma:versionID="b9035769c19dcc8ca3724f6ef9938b86">
  <xsd:schema xmlns:xsd="http://www.w3.org/2001/XMLSchema" xmlns:xs="http://www.w3.org/2001/XMLSchema" xmlns:p="http://schemas.microsoft.com/office/2006/metadata/properties" xmlns:ns2="bd4f8ee3-7c8f-4847-91a3-3ce000d724e4" targetNamespace="http://schemas.microsoft.com/office/2006/metadata/properties" ma:root="true" ma:fieldsID="372f710901ba9617520caf30e1302d2f" ns2:_="">
    <xsd:import namespace="bd4f8ee3-7c8f-4847-91a3-3ce000d724e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4f8ee3-7c8f-4847-91a3-3ce000d724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0532E5-BC7A-41DE-A37C-D13A9F3F99D6}">
  <ds:schemaRefs>
    <ds:schemaRef ds:uri="http://schemas.microsoft.com/sharepoint/v3/contenttype/forms"/>
  </ds:schemaRefs>
</ds:datastoreItem>
</file>

<file path=customXml/itemProps2.xml><?xml version="1.0" encoding="utf-8"?>
<ds:datastoreItem xmlns:ds="http://schemas.openxmlformats.org/officeDocument/2006/customXml" ds:itemID="{77AD5990-BB7F-45FA-BEBD-AA6F23D3CB09}">
  <ds:schemaRefs>
    <ds:schemaRef ds:uri="bd4f8ee3-7c8f-4847-91a3-3ce000d724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7A6FE4-B380-43C1-91B8-D09C3E6D4888}">
  <ds:schemaRefs>
    <ds:schemaRef ds:uri="bd4f8ee3-7c8f-4847-91a3-3ce000d724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TotalTime>
  <Words>3538</Words>
  <Application>Microsoft Office PowerPoint</Application>
  <PresentationFormat>Widescreen</PresentationFormat>
  <Paragraphs>599</Paragraphs>
  <Slides>47</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vt:lpstr>
      <vt:lpstr>Calibri</vt:lpstr>
      <vt:lpstr>Century Gothic</vt:lpstr>
      <vt:lpstr>Cera Pro</vt:lpstr>
      <vt:lpstr>Cera Pro Black</vt:lpstr>
      <vt:lpstr>CeraPro-Black</vt:lpstr>
      <vt:lpstr>CeraPro-Black</vt:lpstr>
      <vt:lpstr>Nunito Light</vt:lpstr>
      <vt:lpstr>Nunito Sans</vt:lpstr>
      <vt:lpstr>Nunito Sans Black</vt:lpstr>
      <vt:lpstr>Nunito Sans Light</vt:lpstr>
      <vt:lpstr>1_Kantoorthema</vt:lpstr>
      <vt:lpstr>Subsidiemogelijkheden voor Ondernemersfondsen Landelijk Platform Ondernemers Fondsen</vt:lpstr>
      <vt:lpstr>Het landschap navigeren</vt:lpstr>
      <vt:lpstr>Inhoud voorop: Kennis - Kennissen - Kassa</vt:lpstr>
      <vt:lpstr>Het landschap navigeren</vt:lpstr>
      <vt:lpstr>Thematische afbakening</vt:lpstr>
      <vt:lpstr>Thematische afbakening</vt:lpstr>
      <vt:lpstr>Voorbeeld sectoraal en integraal</vt:lpstr>
      <vt:lpstr>Activiteiten als vertrekpunt:  Stairway to excellence</vt:lpstr>
      <vt:lpstr>Activiteiten als vertrekpunt:  Voorbeeld programma’s op Stairway to Excellence</vt:lpstr>
      <vt:lpstr>Europees financieringslandschap</vt:lpstr>
      <vt:lpstr>Totaaloverzicht: EU-programma’s</vt:lpstr>
      <vt:lpstr>EFRO</vt:lpstr>
      <vt:lpstr>EFRO in het kort</vt:lpstr>
      <vt:lpstr>EFRO aansluiting op programma</vt:lpstr>
      <vt:lpstr>Interreg</vt:lpstr>
      <vt:lpstr>PowerPoint Presentation</vt:lpstr>
      <vt:lpstr>INTERREG 2021-2027</vt:lpstr>
      <vt:lpstr>INTERREG A Grensoverschrijdende samenwerking</vt:lpstr>
      <vt:lpstr>INTERREG B Territoriale  samenwerking</vt:lpstr>
      <vt:lpstr>INTERREG B Noord West Europa (NWE)</vt:lpstr>
      <vt:lpstr>INTERREG B Noordzee regio (NSR)</vt:lpstr>
      <vt:lpstr>INTERREG Europe (vroeger ‘C’)</vt:lpstr>
      <vt:lpstr>Digital Europe</vt:lpstr>
      <vt:lpstr>PowerPoint Presentation</vt:lpstr>
      <vt:lpstr>Digital Europe</vt:lpstr>
      <vt:lpstr>JTF</vt:lpstr>
      <vt:lpstr>PowerPoint Presentation</vt:lpstr>
      <vt:lpstr>JTF Nederland</vt:lpstr>
      <vt:lpstr>Connecting Europe Facility</vt:lpstr>
      <vt:lpstr>CEF in het kort</vt:lpstr>
      <vt:lpstr>LIFE</vt:lpstr>
      <vt:lpstr>LIFE in het kort</vt:lpstr>
      <vt:lpstr>Nederlands financieringslandschap</vt:lpstr>
      <vt:lpstr>Totaaloverzicht: Nederlandse financiering</vt:lpstr>
      <vt:lpstr>DEI+ &amp; HER+</vt:lpstr>
      <vt:lpstr>DEI+ in het kort</vt:lpstr>
      <vt:lpstr>DEI+ aansluiting op programma</vt:lpstr>
      <vt:lpstr>HER+ in het kort</vt:lpstr>
      <vt:lpstr>HER+ aansluiting op programma</vt:lpstr>
      <vt:lpstr>Regio Deals</vt:lpstr>
      <vt:lpstr>Regio Deals in het kort</vt:lpstr>
      <vt:lpstr>VEKI</vt:lpstr>
      <vt:lpstr>VEKI in het kort</vt:lpstr>
      <vt:lpstr> SCE &amp; WIS </vt:lpstr>
      <vt:lpstr> Subsidieregeling coöperatieve energieopwekking (SCE) in het kort</vt:lpstr>
      <vt:lpstr> Warmte Infrastructuur Subsidie (WIS) in het kort</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Financieringsaanpak EnergieHub De Peel</dc:title>
  <dc:creator>Steven Berens</dc:creator>
  <cp:lastModifiedBy>Jimmy Danner</cp:lastModifiedBy>
  <cp:revision>3</cp:revision>
  <cp:lastPrinted>2023-05-08T08:45:45Z</cp:lastPrinted>
  <dcterms:created xsi:type="dcterms:W3CDTF">2023-04-24T08:51:15Z</dcterms:created>
  <dcterms:modified xsi:type="dcterms:W3CDTF">2023-10-04T12:07:23Z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0x0101004A47ECEABA284140AE71BC2D1759FAF4</vt:lpwstr>
  </property>
</Properties>
</file>